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57" r:id="rId3"/>
    <p:sldId id="305" r:id="rId4"/>
    <p:sldId id="306" r:id="rId5"/>
    <p:sldId id="260" r:id="rId6"/>
    <p:sldId id="288" r:id="rId7"/>
    <p:sldId id="287" r:id="rId8"/>
    <p:sldId id="286" r:id="rId9"/>
    <p:sldId id="261" r:id="rId10"/>
    <p:sldId id="289" r:id="rId11"/>
    <p:sldId id="262" r:id="rId12"/>
    <p:sldId id="290" r:id="rId13"/>
    <p:sldId id="307" r:id="rId14"/>
    <p:sldId id="291" r:id="rId15"/>
    <p:sldId id="292" r:id="rId16"/>
    <p:sldId id="293" r:id="rId17"/>
    <p:sldId id="294" r:id="rId18"/>
    <p:sldId id="263" r:id="rId19"/>
    <p:sldId id="295" r:id="rId20"/>
    <p:sldId id="296" r:id="rId21"/>
    <p:sldId id="264" r:id="rId22"/>
    <p:sldId id="297" r:id="rId23"/>
    <p:sldId id="298" r:id="rId24"/>
    <p:sldId id="265" r:id="rId25"/>
    <p:sldId id="300" r:id="rId26"/>
    <p:sldId id="266" r:id="rId27"/>
    <p:sldId id="304" r:id="rId28"/>
    <p:sldId id="301" r:id="rId29"/>
    <p:sldId id="303" r:id="rId30"/>
    <p:sldId id="302" r:id="rId31"/>
    <p:sldId id="3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088"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06D51A-C539-46A9-8F8D-D472E844B201}" type="datetimeFigureOut">
              <a:rPr lang="en-US" smtClean="0"/>
              <a:t>11/12/2012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95663C-64B6-4CB6-826E-A735C1F3BB4D}" type="slidenum">
              <a:rPr lang="en-US" smtClean="0"/>
              <a:t>‹#›</a:t>
            </a:fld>
            <a:endParaRPr lang="en-US"/>
          </a:p>
        </p:txBody>
      </p:sp>
    </p:spTree>
    <p:extLst>
      <p:ext uri="{BB962C8B-B14F-4D97-AF65-F5344CB8AC3E}">
        <p14:creationId xmlns:p14="http://schemas.microsoft.com/office/powerpoint/2010/main" val="1195462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3C227-9586-4B34-9CCB-07102BA6B7C7}"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406327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3C227-9586-4B34-9CCB-07102BA6B7C7}"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121474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3C227-9586-4B34-9CCB-07102BA6B7C7}"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289925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3C227-9586-4B34-9CCB-07102BA6B7C7}"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379053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3C227-9586-4B34-9CCB-07102BA6B7C7}"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423159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3C227-9586-4B34-9CCB-07102BA6B7C7}"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428196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3C227-9586-4B34-9CCB-07102BA6B7C7}" type="datetimeFigureOut">
              <a:rPr lang="en-US" smtClean="0"/>
              <a:t>11/12/2012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64504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3C227-9586-4B34-9CCB-07102BA6B7C7}" type="datetimeFigureOut">
              <a:rPr lang="en-US" smtClean="0"/>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193006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3C227-9586-4B34-9CCB-07102BA6B7C7}" type="datetimeFigureOut">
              <a:rPr lang="en-US" smtClean="0"/>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367455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3C227-9586-4B34-9CCB-07102BA6B7C7}"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38419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3C227-9586-4B34-9CCB-07102BA6B7C7}"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07FD5-8712-4DD0-9FC8-8641D424AE22}" type="slidenum">
              <a:rPr lang="en-US" smtClean="0"/>
              <a:t>‹#›</a:t>
            </a:fld>
            <a:endParaRPr lang="en-US"/>
          </a:p>
        </p:txBody>
      </p:sp>
    </p:spTree>
    <p:extLst>
      <p:ext uri="{BB962C8B-B14F-4D97-AF65-F5344CB8AC3E}">
        <p14:creationId xmlns:p14="http://schemas.microsoft.com/office/powerpoint/2010/main" val="176181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3C227-9586-4B34-9CCB-07102BA6B7C7}" type="datetimeFigureOut">
              <a:rPr lang="en-US" smtClean="0"/>
              <a:t>11/12/2012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07FD5-8712-4DD0-9FC8-8641D424AE22}" type="slidenum">
              <a:rPr lang="en-US" smtClean="0"/>
              <a:t>‹#›</a:t>
            </a:fld>
            <a:endParaRPr lang="en-US"/>
          </a:p>
        </p:txBody>
      </p:sp>
    </p:spTree>
    <p:extLst>
      <p:ext uri="{BB962C8B-B14F-4D97-AF65-F5344CB8AC3E}">
        <p14:creationId xmlns:p14="http://schemas.microsoft.com/office/powerpoint/2010/main" val="349909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5" Type="http://schemas.openxmlformats.org/officeDocument/2006/relationships/image" Target="../media/image82.jpeg"/><Relationship Id="rId4" Type="http://schemas.openxmlformats.org/officeDocument/2006/relationships/image" Target="../media/image8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 Id="rId5" Type="http://schemas.openxmlformats.org/officeDocument/2006/relationships/image" Target="../media/image85.jpeg"/><Relationship Id="rId4" Type="http://schemas.openxmlformats.org/officeDocument/2006/relationships/hyperlink" Target="http://www.telegraph.co.uk/news/worldnews/asia/chin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xml"/><Relationship Id="rId5" Type="http://schemas.openxmlformats.org/officeDocument/2006/relationships/image" Target="../media/image95.jpeg"/><Relationship Id="rId4" Type="http://schemas.openxmlformats.org/officeDocument/2006/relationships/image" Target="../media/image94.jpeg"/></Relationships>
</file>

<file path=ppt/slides/_rels/slide2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24.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1.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 Id="rId9" Type="http://schemas.openxmlformats.org/officeDocument/2006/relationships/image" Target="../media/image108.jpeg"/></Relationships>
</file>

<file path=ppt/slides/_rels/slide25.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image" Target="../media/image109.jpeg"/><Relationship Id="rId1" Type="http://schemas.openxmlformats.org/officeDocument/2006/relationships/slideLayout" Target="../slideLayouts/slideLayout1.xml"/><Relationship Id="rId6" Type="http://schemas.openxmlformats.org/officeDocument/2006/relationships/image" Target="../media/image113.gif"/><Relationship Id="rId5" Type="http://schemas.openxmlformats.org/officeDocument/2006/relationships/image" Target="../media/image112.jpeg"/><Relationship Id="rId4" Type="http://schemas.openxmlformats.org/officeDocument/2006/relationships/image" Target="../media/image1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xml"/><Relationship Id="rId5" Type="http://schemas.openxmlformats.org/officeDocument/2006/relationships/image" Target="../media/image118.jpeg"/><Relationship Id="rId4" Type="http://schemas.openxmlformats.org/officeDocument/2006/relationships/image" Target="../media/image1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29.xml.rels><?xml version="1.0" encoding="UTF-8" standalone="yes"?>
<Relationships xmlns="http://schemas.openxmlformats.org/package/2006/relationships"><Relationship Id="rId8" Type="http://schemas.openxmlformats.org/officeDocument/2006/relationships/image" Target="../media/image135.jpeg"/><Relationship Id="rId13" Type="http://schemas.openxmlformats.org/officeDocument/2006/relationships/image" Target="../media/image140.jpeg"/><Relationship Id="rId3" Type="http://schemas.openxmlformats.org/officeDocument/2006/relationships/image" Target="../media/image130.jpeg"/><Relationship Id="rId7" Type="http://schemas.openxmlformats.org/officeDocument/2006/relationships/image" Target="../media/image134.jpeg"/><Relationship Id="rId12" Type="http://schemas.openxmlformats.org/officeDocument/2006/relationships/image" Target="../media/image139.gif"/><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33.jpeg"/><Relationship Id="rId11" Type="http://schemas.openxmlformats.org/officeDocument/2006/relationships/image" Target="../media/image138.jpeg"/><Relationship Id="rId5" Type="http://schemas.openxmlformats.org/officeDocument/2006/relationships/image" Target="../media/image132.jpeg"/><Relationship Id="rId10" Type="http://schemas.openxmlformats.org/officeDocument/2006/relationships/image" Target="../media/image137.jpeg"/><Relationship Id="rId4" Type="http://schemas.openxmlformats.org/officeDocument/2006/relationships/image" Target="../media/image131.jpeg"/><Relationship Id="rId9" Type="http://schemas.openxmlformats.org/officeDocument/2006/relationships/image" Target="../media/image136.jpeg"/><Relationship Id="rId14" Type="http://schemas.openxmlformats.org/officeDocument/2006/relationships/image" Target="../media/image141.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143.jpeg"/><Relationship Id="rId7" Type="http://schemas.openxmlformats.org/officeDocument/2006/relationships/image" Target="../media/image147.jpeg"/><Relationship Id="rId2" Type="http://schemas.openxmlformats.org/officeDocument/2006/relationships/image" Target="../media/image142.jpeg"/><Relationship Id="rId1" Type="http://schemas.openxmlformats.org/officeDocument/2006/relationships/slideLayout" Target="../slideLayouts/slideLayout1.xml"/><Relationship Id="rId6" Type="http://schemas.openxmlformats.org/officeDocument/2006/relationships/image" Target="../media/image146.jpeg"/><Relationship Id="rId5" Type="http://schemas.openxmlformats.org/officeDocument/2006/relationships/image" Target="../media/image145.jpeg"/><Relationship Id="rId10" Type="http://schemas.openxmlformats.org/officeDocument/2006/relationships/image" Target="../media/image150.jpeg"/><Relationship Id="rId4" Type="http://schemas.openxmlformats.org/officeDocument/2006/relationships/image" Target="../media/image144.jpeg"/><Relationship Id="rId9" Type="http://schemas.openxmlformats.org/officeDocument/2006/relationships/image" Target="../media/image14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3.gstatic.com/images?q=tbn:ANd9GcTks3L4XuBqZtsXkxNpWty693gAPPlIGywQ85GpABtyC2Bd463D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2400"/>
            <a:ext cx="8759825" cy="4620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724400"/>
            <a:ext cx="8820043" cy="646331"/>
          </a:xfrm>
          <a:prstGeom prst="rect">
            <a:avLst/>
          </a:prstGeom>
          <a:noFill/>
        </p:spPr>
        <p:txBody>
          <a:bodyPr wrap="none" rtlCol="0">
            <a:spAutoFit/>
          </a:bodyPr>
          <a:lstStyle/>
          <a:p>
            <a:r>
              <a:rPr lang="en-US" sz="3600" b="1" dirty="0" smtClean="0"/>
              <a:t>New Box = a new society without capitalism?</a:t>
            </a:r>
            <a:endParaRPr lang="en-US" sz="3600" b="1" dirty="0"/>
          </a:p>
        </p:txBody>
      </p:sp>
      <p:pic>
        <p:nvPicPr>
          <p:cNvPr id="7172" name="Picture 4" descr="https://encrypted-tbn3.gstatic.com/images?q=tbn:ANd9GcS1auGqVbjpITp36HWueuKXiDcdu9fDf1Q0jfE8cuwXNjQbr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88" y="5333999"/>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1.gstatic.com/images?q=tbn:ANd9GcQ-ZqEsp9Z4ZX47dfptCwda8RFEI8rXCTZ5swysNuBqnoBmXe3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33399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encrypted-tbn3.gstatic.com/images?q=tbn:ANd9GcRI4LJw-LGojMqv0BkYN7kt8cQcEaaAsLuxwEEo5sRS9iDcFB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354887"/>
            <a:ext cx="260032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3.gstatic.com/images?q=tbn:ANd9GcSSKGZsAqklqj07YW3Cf3D1xRLE3jH0OnMggD31uHDGxr-NQlZAG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772" y="5334000"/>
            <a:ext cx="16689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6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96290"/>
            <a:ext cx="4572000" cy="5909310"/>
          </a:xfrm>
          <a:prstGeom prst="rect">
            <a:avLst/>
          </a:prstGeom>
        </p:spPr>
        <p:txBody>
          <a:bodyPr>
            <a:spAutoFit/>
          </a:bodyPr>
          <a:lstStyle/>
          <a:p>
            <a:r>
              <a:rPr lang="en-US" dirty="0" smtClean="0"/>
              <a:t>…the Communist Party must come out as the champion of the right of the oppressed Negro race for </a:t>
            </a:r>
            <a:r>
              <a:rPr lang="en-US" b="1" dirty="0" smtClean="0"/>
              <a:t>full emancipation</a:t>
            </a:r>
            <a:r>
              <a:rPr lang="en-US" dirty="0" smtClean="0"/>
              <a:t>. While continuing and intensifying the struggle under the slogan of full social and political equality for the Negroes, which must remain the central slogan of our Party for work among the masses, the Party must come out openly and unreservedly </a:t>
            </a:r>
            <a:r>
              <a:rPr lang="en-US" b="1" dirty="0" smtClean="0"/>
              <a:t>for the right of the Negroes to national self-determination in the southern states</a:t>
            </a:r>
            <a:r>
              <a:rPr lang="en-US" dirty="0" smtClean="0"/>
              <a:t>, where the Negroes form a majority of the population. The struggle for equal rights and the propaganda for the slogan of self-determination must be linked up with the economic demands of the Negro masses, especially those directed against the slave remnants and all forms of national and racial oppression. Special stress must be laid upon </a:t>
            </a:r>
            <a:r>
              <a:rPr lang="en-US" b="1" dirty="0" smtClean="0"/>
              <a:t>organizing active resistance against </a:t>
            </a:r>
            <a:r>
              <a:rPr lang="en-US" b="1" dirty="0" err="1" smtClean="0"/>
              <a:t>Iynching</a:t>
            </a:r>
            <a:r>
              <a:rPr lang="en-US" b="1" dirty="0" smtClean="0"/>
              <a:t>, Jim Crowism, segregation and all other forms of oppression of the Negro population. </a:t>
            </a:r>
            <a:endParaRPr lang="en-US" b="1" dirty="0"/>
          </a:p>
        </p:txBody>
      </p:sp>
      <p:sp>
        <p:nvSpPr>
          <p:cNvPr id="4" name="TextBox 3"/>
          <p:cNvSpPr txBox="1"/>
          <p:nvPr/>
        </p:nvSpPr>
        <p:spPr>
          <a:xfrm>
            <a:off x="152400" y="228600"/>
            <a:ext cx="4153509" cy="461665"/>
          </a:xfrm>
          <a:prstGeom prst="rect">
            <a:avLst/>
          </a:prstGeom>
          <a:noFill/>
        </p:spPr>
        <p:txBody>
          <a:bodyPr wrap="none" rtlCol="0">
            <a:spAutoFit/>
          </a:bodyPr>
          <a:lstStyle/>
          <a:p>
            <a:r>
              <a:rPr lang="en-US" sz="2400" b="1" dirty="0" smtClean="0"/>
              <a:t>Communist International, 1928</a:t>
            </a:r>
            <a:endParaRPr lang="en-US" sz="2400" b="1" dirty="0"/>
          </a:p>
        </p:txBody>
      </p:sp>
      <p:pic>
        <p:nvPicPr>
          <p:cNvPr id="6146" name="Picture 2" descr="https://encrypted-tbn1.gstatic.com/images?q=tbn:ANd9GcROCt1MNs2IVoxhH9LKgPFzsjFnpWauPpx1y28mQJls0536IhW5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071" y="3505201"/>
            <a:ext cx="4476158"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1.gstatic.com/images?q=tbn:ANd9GcSYyak6KVoskNPJNG90KS5wZZWNoCkuxn5b8Ndp_NaAB9i3a8aS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1414"/>
            <a:ext cx="2667000" cy="343477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2.gstatic.com/images?q=tbn:ANd9GcTMAeEnpnA6x5bVtRmCTu0obMIS3fhS3uA2BSDjaxYgqhP7TIJOo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468" y="0"/>
            <a:ext cx="1998532"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15200" y="2895600"/>
            <a:ext cx="1676549" cy="646331"/>
          </a:xfrm>
          <a:prstGeom prst="rect">
            <a:avLst/>
          </a:prstGeom>
          <a:noFill/>
        </p:spPr>
        <p:txBody>
          <a:bodyPr wrap="none" rtlCol="0">
            <a:spAutoFit/>
          </a:bodyPr>
          <a:lstStyle/>
          <a:p>
            <a:pPr algn="ctr"/>
            <a:r>
              <a:rPr lang="en-US" b="1" dirty="0" smtClean="0"/>
              <a:t>Harry Haywood</a:t>
            </a:r>
          </a:p>
          <a:p>
            <a:pPr algn="ctr"/>
            <a:r>
              <a:rPr lang="en-US" b="1" dirty="0" smtClean="0"/>
              <a:t>1898 - 1995</a:t>
            </a:r>
            <a:endParaRPr lang="en-US" b="1" dirty="0"/>
          </a:p>
        </p:txBody>
      </p:sp>
    </p:spTree>
    <p:extLst>
      <p:ext uri="{BB962C8B-B14F-4D97-AF65-F5344CB8AC3E}">
        <p14:creationId xmlns:p14="http://schemas.microsoft.com/office/powerpoint/2010/main" val="4132287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0.gstatic.com/images?q=tbn:ANd9GcTQ3bb-u_W5efRHe2KM6YK7ECn0flefb1YybTWbWugD7tyvnz4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32" y="17640"/>
            <a:ext cx="2120554" cy="325698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BDAAkGBwgHBgkIBwgKCgkLDRYPDQwMDRsUFRAWIB0iIiAdHx8kKDQsJCYxJx8fLT0tMTU3Ojo6Iys/RD84QzQ5Ojf/2wBDAQoKCg0MDRoPDxo3JR8lNzc3Nzc3Nzc3Nzc3Nzc3Nzc3Nzc3Nzc3Nzc3Nzc3Nzc3Nzc3Nzc3Nzc3Nzc3Nzc3Nzf/wAARCACgAKADASIAAhEBAxEB/8QAGwAAAgMBAQEAAAAAAAAAAAAABAUCAwYHAAH/xAA1EAACAQMEAQMDAgQGAgMAAAABAgMABBEFEiExQRMiUQZhcRQyI0KBkVJiobHB4dHxFSTw/8QAFAEBAAAAAAAAAAAAAAAAAAAAAP/EABQRAQAAAAAAAAAAAAAAAAAAAAD/2gAMAwEAAhEDEQA/AKUg349NECoBwBjNXR2iG5kaSRlYD+ma+20MaoFaRxK+NvnK/wDmiZrZmR3QjxyBgt4oFrRLI7F+weDjs/eqmjZiRk4U+7IpnLGqWKFMEgnJxjFUqskkRjjAADA5HwfNAD+nkMpCEtuwRlf+atit5XXDBQcdng8U4ay/TnJHY3Ybih5N4bKsCT+3HZHmgULayNkbgP8AN5GD81fHZvHIrLjaegRmmK2hLEsfZnjmqtclTT7AzxtiQAYBPmgXuJiQiHYRyTuoppQ9uqzSAP2Cx7rHgalqDqSJZCego4pmPpnWZoFdo5F44DNQaSMq0KHcudw/ac4FG28yj9pDAcHnnNc5nh1HTyUkWVST3g4NQju7+BhLC8iH8/8AFB0gpPMd4JcKeF+RVP6djLv27XHJyeT9gKVfTv1JJd3SQX7KjScCRRt5+9aO5tjhm3nKjIbOc5oBXQCMKy5Yk8D4pfOpZdql1Q+755Bo2SZ/UG7B5wCeMVIQbEZpePlaBJNbxeoirKzEE7lGefvmibKSMN+nZtuBkHPGQes1etgXcSbyuQeQcmls1hIzE5GQcHnB/NAddQvMuZWVgvGQO8fFL722X1lwzYBJzk90zjjXcY/V9gXGSc4PxQ8iNKfTL7djcHdxj70DKKbZiZdnA4KqDjxwatdDFGrxykLnon/Spw6fKYBEI1kXOcDHt+xqyO0DmVViBZADySR/1QL47K4XIKktzgd1dLmHLIAo+QMZ/NMZGeOAAuQQfPQNCQMzTqLlA2GGPIoPfxZpQJVYNjPGRx81ZdWgEZPtJK5DYxjNXACSYb4/5sZB6+1XXUC7D6QAweOKAC3tpHiRWbOBy+OzVq6LBqE8ct6vqRRklY8cE/NeuZ5FtRtyS5C+3oc06tomjhCrg4HBoPLawogEcSqD1hcYFXpGgbnG3HAqUcTlQx5OMdV9aIg4QnIyc0Aep2sMtrI8iAgKT1nGK45qS/8A25RExKhiRxjjxXSvqrUzaW/oMG9yn3DwfFczkSR5Tu3FiM80AiAquQWznnmtt9E64zv/APG3024HPoM5yQf8P4rHspQAADz0c1XHI0UySp+5DuFB1m9tYtx9xweeKE2yAsC2eMr/AJftTHf68ETMozKivjHWRmqJAc4UBVxnOeqAbgLlVG77/ehZvSClZACTxz3RBxGvGeD1nx81VcwM4YkEKykjB6oBY4t6vJ1s6AHB5qEwjZIzJgKBnIGM168Zyvs4B++DQKzmRRCScj+YGg1tjHJ6RkQhg3Bz2or7LJsZ0Mm3JJAzjBz1+KrEE8WFEmEb3ZBzx4GalNZGW3jkYn1RwysKC5wkqxeoQZGbnPVSt7UhgNwYA4OR1VX6JzA7KRkHPJr7BLJBAokJ3jg88UDD9IC3uIB3c4FVT2wVM54DbgM95oePU05DSKWQ8Nzz3XhqAlKksGQ8EjwPmgzuqfUT6BqUNvcW++MqGJJ8E44/GKN1X6ukt41azhDh+VLnAxS7610y6vdRsf06pKk+YVUZ3A5yT8cCtPcfS9u301Dpo2vJFFtEuMHdzzQJ9G+rdVvGDSrZxwbsFyDj5xmtqkqMiScAsASFOR/Q/Fc7+l9C1bTryS2uoSbSSMqymT2hv8QHVbDSdKnsbb0J7kyjnHGMUEtY0yK9i2uvIBINcpubQxXMkLt7kOAa7CwVSQ7EDnqkWoaVYXd6GlhQscZZTig5SUmDEBS2edqjNDA8nwQOq636WmWV6trBGqRTAowThiw6Ib4/FYf610yDT7tJI3DLKSVyeSuBjP8AXIoNppEvqaNpkgkywiXJPfHFGTRH3jcG3cDaOQKB0i3MOiWMZGHEQJz4z/7o57dyBIDwDyezigHulMcKrjgjGRx/rQlzCqwKzySDIBxnOKaTr7TsBwR/aldzCZgQhLHrPzQINQZUc+nK2G4w1As6xSbpAx3EElTjPHVMrnTpCdxBG3jGM/1pTfqEjXAy4ODQdQNuWRdwV2IA27ccVdJAIkDMCg5B5zRogX1Gwxye1J6/7qF68fphT4wefNAqj/htIqJjH9jSe8u1MzxO2Ayngcc1oLl44Ig7IS7cEAc4rE628KzuT7cnvOfH2oFzzYmb1JWA5xgZyfinGmX0UcZiLAB+gDkjjzWWJUOyszH7jurIw0Su6EkFecig6No+r2UERF0riWNAwfG7KnjK+aaQanZXkYazulkGdpUHDA/BB5FYXS5ra7s7f9TfpaXVvJlHcHlPittbRaT+p/VJLbvcMnMgIyRQFoVIyVGa9K3fkfc179OYySpJxQx3MTjrsCgpnlKbiWBH2oeBx65lI3hRu2KOao1FSSzblTjjBpFdT6hBJA9iMyiQe3vd85+1AfqFhIbe3XaFhEwnSRuJV8kEf80qKR/VX1NCXC/orFQztt4c56/qf9q+/VuqajMn6dnCAgkrCCN/z+aeaFpUekaHFb4zK4DzN8k+PwKAuWNN2YycLwAOuPgVaJhtCICcjkUMUkDFlbjPHPiryOmTjjz80A8pZYvbgY6B6IoGWRI4sFmBGcEd5o26BAHOSfFBXaDh5DjcOPxQBPlhKRKwLdnvA48Vn9VtJYQVfB3e4N1inrzxo3uZWZuck+M0BqN5byR7mYndkYxn/eg6s8SEgljuwcUDd7EjZXYe0/Gc0XyqhHcE/IoK8txjByVHWR3QKtYkzbnYzK4xg5+ax2topRAGQk53c9/etjqVq1xb7RwQpIxx/esHqgMMrRsd2OBzx3QB+iSv7QCO8HsVbDGcFV8D3Ad4rwYsFGQM8jFTYDcVX2lFznPdARpkthZzytfafFeGQAR+o5wuM5rU6ZZ6Rrlq+7SktTngoxBHfIrJPp84g/VqgcxkEIBnI/8AVaX6Z+prKW2WK5RYrgHnHTfeg1Fq7QQpC8vqFFA3t23HZoae6EceFIOSR35r486NloiNvz3VCIkm3cOd2GoBj/FBDybXXjaec/evRWce+MFzvXn+tHnTyZ+MKveKOt7aHBxgv80GMuNJvr/XYJWiaO1icO8nIBA8D81p3AJ9x++KvvpH9F44h/EYAbv8NBumYxwWLeM0Hx1G328kDz3UXyV4cjb4qSqS+FzlR5/FVNAFYkPgt2KDzDK5dufxmq3hVlC4BGcAY6qcr7mCt59vWMf+amIzuQAZx96BTqVgkcBbALklufFZDUbZvUJXOwZyf6VubtChz+4HyfH4rNajMrHBAV8Hx3QdYubcHPuIJHBBpfeyNEDGuTk5znj805uERgVORwevNINRhkM4ETZQcHmgD1FzHp5kUqxHu7HHyD81zvUmdpGLpyTkbRxmt1qltMIh+mKbMHOaw2o20kLM5QkEkGgD3MvSDJ5OPFeUPPNhSQP9Catt4HkUDAYE4IIxkUdaRqjpG5yjHgBf/wB80DD6dSWS5LDLMByOcD7/APFaG8+n9O1JlM8IinU4EkWFb/TurNDhgFruiCnPZUYzVH1FqcmmLCmnwevdyP7UIJAUdmgcaZo4tLYq1yZ4+kLIF4++O6NRFTPpRqp8Y+KUfSt1Etqmmm8ad0O3cw8jtc0+eIIf2EkdkfFBQ8YcgkHjyDzURGqLtU8jurJZNo4HdQ3YIBOD1QUS4VGYf1GaFWM5JI9ijOBzRTxqxDA89/mvhi3+37k8UArKvat9j+KraIFwQCBjminhbAVMKPjyKr2Fhg7Tt5JNALIoDbjhsc8+K+A7VLAZBHzRDpkE7vcTghhxVLxb4yFxkHgrzQDXMkSR7mUkjwAODWa1qNbhxwqsE467803u0kSNvUJ245JPVZXUZCz7ivBHGD1Qdvkfc+AmOcc8UBIhR9uBtJxxR8/7W2jnPmgZw7AruwfmgEu3QQsoTPPBx96y2vaM8zeqAqhhjaR0Pt8mtU0ake4EHug9RVZrXBJ+xH5oMGbMqzNldu7a2PJphp30/c3l0JIUKW/J9R+s/atBov07E5E90CVzkR+G+Ca0OFAAAwBwAOqDPWtimjWTI825v3FyMf2q62t1IEs4Vp5cufO0Hrn8VXrYS6eOF2ZmlfasSfzEDOD9uKlaLcT6bZSTskUkhHqoVwSM9Cgjb6NFrFyLt4PQjjJ2urFWcg98f3Ga0UzmKJQWLHwxOTVsiiCE4HCrwMYyaAt4JcPPdENLJ/KOkHwKDxBPuPR7IFfXbA+cD/Sp+kMAgEY6+9ReIYXdz85oKxHwCG57AqssyswwTk/2ojaAMZBYDj+lQVCVIPLHk/mgpZxuwVO09kV8kjAyyEkn+XNXekMH/F4zXguD4OOyaBexzjk4J93nFRm2IqKGCnvvmrbyEx4df2sckAUvujyGbgD56oAdQ/ihuz5Pms1qaIqMGPAX25HX9ab3t4ik5kTPwKzurTQTn2ShvLKOM0Hc5uM4YZJyaGQHe24qSOvtVs1zbKxQyAhDyCeqV6prNhZo7LLk4/aDzQW3c0SKxlkVQo890lsGuLvUHiTa9qBl26PXArNavq893J6cLKGkYKh8tmtrodqNLsUt5HBkC75c95NAxY7AAgycYoWaR1QhVy/8uD2avtt0nvOADz1VV7KILm0BIHqSiMA+Tgn/AIoElpDfR6lLe6mYBaJGdnl4+fn75NXaVdDUpJdit/Dk9m4fy1RrM41O9jsdOb1FD4kUED85+3/VP7K2hsbUQ24z/mbs/mgud/Vkyy4APXzXic8jj7EZr4QARjOc1MKd/mgiU5PODjiqi2A28+4nAqy5kWNSX89fOfihlRsF5Blm8eF+1B9jj2tk5JzzX0Nknbk46xVbvtZUQ+4jkGpxncvtbBHxQfXXcpC/uPdRSPaDkk8c1cu1e+cnOarlQ7jzgAcYNBRM6FSoGQeMCs7qM8mxlYLuHXPJrQvGpzyQM1nPqWAQR+rvXcVOecdeaDE6neOeG27lbpesnzikk8uTwNrEjJFX3A3SkBs/f70JKjBgSDkH5oOjy3xKKRK2WH8RjzupNqtyzSEYOVUc84Pk/wC9CTzkxKd5+2M4/FVTTerGqyOOOgO80DLQI2vdatkPuRWDdZ4HNbTX771ri0t7Bw8l0/pSbT7kXyftWT+lWW2upLh0YqkfRz5pv9IWkcutXepQu0kB9kYJ/YT3nNBt1PpIFXnaMDyazP1Sk2p3Wy1d1GmRmZmQ4LSEcKP6Zp9czrBbTXDkhYULtz8Vm/pnV1u7KTe6JcSSFyrMATu6P9BQMvp/TI9MsvUlO68n98zOckfbNOYgDHvJ5J4ApVZXCXVx6cZZkjGXkxx8d/emXGC3OPigmuCTmps6opaRgFAyWJ6FQHBz/vSmZhqV6bZObSBgZWz+9u9v4+aAqCRrg/qZeFJ/hIw6HyanLOig5b7geanPztJPJ8Uj1WZYo523DKocZOCTQE6fMbgTTO+UDlVOeSKMRgHIQkE0FY2q2+nwRg4CqM57PFFWxjAOzxz+aAnLgEEcd5qDsWTC15pF4U8DOO6krAYwPFBTJu3cdYzzWe+qbGW9ty1u5baMleM4p5cTx87/ANwz/Wsxq2rmMlomBUvtOeMigwl1benKNz4yM4FAGQlguPzRtzL6sxRh1kD7Gg3YKeeCDz96B4ZFCFI2U4HZHf3H9qpecvEnqlf8nFTjkKRncUV3GFDAHHiq3zujGMjwB0MHmgZWk8lvHL78b1B4/lpx9M60llpJjU5ZnZs9Zz4NZm5nG6QLkA8dZqiyuEC7GDAFuh4oN5rmrtJoBgIb1rtwCAONv2pQmk6dC4upruRXiGBEvBJ/J46pVc3vq38CwvhIkyBt6I80daXP6iZFLbkX3OAOc0G/0qWNLNZGRUaUB2xjgVYmqWs25UYDB28nHNZmXUPdtjkwgTGD8fFLlnhAEgORks3u5Wg1+o35jkitLZla6uThB/hXyxo62ggjhjhg6TsgdnzWK0vVktria8uYXeeQYRhjCL4FHRfUoEO5IZFOeFyPmg1MzJHGWkYcAkHNYTU9RjvLxIBtAMhz7vAojVNcuJrSVwmxXBX92TWJiuGjvYmiYKQSwPxQdLTUI40Vn3nICkEUfp0qzRlkbI7HyBXMJ9W1C59ktwdp8nFNNL1qaztniLMxK+09AUG/mmTdgHcR3g14yKcHd+Oeqx1lrYI2SMM4/cPJNH2+oRvHK7sFKJyCeD+KArVSgikLzBPaSFJrBSXZMj7yC2SDnzReq6iZpCrEhTzgGlF0AAJM8k88ZoB5DtZz3QrBS2cn+9XyyYJHlueKo7IycqDQf//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BDAAkGBwgHBgkIBwgKCgkLDRYPDQwMDRsUFRAWIB0iIiAdHx8kKDQsJCYxJx8fLT0tMTU3Ojo6Iys/RD84QzQ5Ojf/2wBDAQoKCg0MDRoPDxo3JR8lNzc3Nzc3Nzc3Nzc3Nzc3Nzc3Nzc3Nzc3Nzc3Nzc3Nzc3Nzc3Nzc3Nzc3Nzc3Nzc3Nzf/wAARCACgAKADASIAAhEBAxEB/8QAGwAAAgMBAQEAAAAAAAAAAAAABAUCAwYHAAH/xAA1EAACAQMEAQMDAgQGAgMAAAABAgMABBEFEiExQRMiUQZhcRQyI0KBkVJiobHB4dHxFSTw/8QAFAEBAAAAAAAAAAAAAAAAAAAAAP/EABQRAQAAAAAAAAAAAAAAAAAAAAD/2gAMAwEAAhEDEQA/AKUg349NECoBwBjNXR2iG5kaSRlYD+ma+20MaoFaRxK+NvnK/wDmiZrZmR3QjxyBgt4oFrRLI7F+weDjs/eqmjZiRk4U+7IpnLGqWKFMEgnJxjFUqskkRjjAADA5HwfNAD+nkMpCEtuwRlf+atit5XXDBQcdng8U4ay/TnJHY3Ybih5N4bKsCT+3HZHmgULayNkbgP8AN5GD81fHZvHIrLjaegRmmK2hLEsfZnjmqtclTT7AzxtiQAYBPmgXuJiQiHYRyTuoppQ9uqzSAP2Cx7rHgalqDqSJZCego4pmPpnWZoFdo5F44DNQaSMq0KHcudw/ac4FG28yj9pDAcHnnNc5nh1HTyUkWVST3g4NQju7+BhLC8iH8/8AFB0gpPMd4JcKeF+RVP6djLv27XHJyeT9gKVfTv1JJd3SQX7KjScCRRt5+9aO5tjhm3nKjIbOc5oBXQCMKy5Yk8D4pfOpZdql1Q+755Bo2SZ/UG7B5wCeMVIQbEZpePlaBJNbxeoirKzEE7lGefvmibKSMN+nZtuBkHPGQes1etgXcSbyuQeQcmls1hIzE5GQcHnB/NAddQvMuZWVgvGQO8fFL722X1lwzYBJzk90zjjXcY/V9gXGSc4PxQ8iNKfTL7djcHdxj70DKKbZiZdnA4KqDjxwatdDFGrxykLnon/Spw6fKYBEI1kXOcDHt+xqyO0DmVViBZADySR/1QL47K4XIKktzgd1dLmHLIAo+QMZ/NMZGeOAAuQQfPQNCQMzTqLlA2GGPIoPfxZpQJVYNjPGRx81ZdWgEZPtJK5DYxjNXACSYb4/5sZB6+1XXUC7D6QAweOKAC3tpHiRWbOBy+OzVq6LBqE8ct6vqRRklY8cE/NeuZ5FtRtyS5C+3oc06tomjhCrg4HBoPLawogEcSqD1hcYFXpGgbnG3HAqUcTlQx5OMdV9aIg4QnIyc0Aep2sMtrI8iAgKT1nGK45qS/8A25RExKhiRxjjxXSvqrUzaW/oMG9yn3DwfFczkSR5Tu3FiM80AiAquQWznnmtt9E64zv/APG3024HPoM5yQf8P4rHspQAADz0c1XHI0UySp+5DuFB1m9tYtx9xweeKE2yAsC2eMr/AJftTHf68ETMozKivjHWRmqJAc4UBVxnOeqAbgLlVG77/ehZvSClZACTxz3RBxGvGeD1nx81VcwM4YkEKykjB6oBY4t6vJ1s6AHB5qEwjZIzJgKBnIGM168Zyvs4B++DQKzmRRCScj+YGg1tjHJ6RkQhg3Bz2or7LJsZ0Mm3JJAzjBz1+KrEE8WFEmEb3ZBzx4GalNZGW3jkYn1RwysKC5wkqxeoQZGbnPVSt7UhgNwYA4OR1VX6JzA7KRkHPJr7BLJBAokJ3jg88UDD9IC3uIB3c4FVT2wVM54DbgM95oePU05DSKWQ8Nzz3XhqAlKksGQ8EjwPmgzuqfUT6BqUNvcW++MqGJJ8E44/GKN1X6ukt41azhDh+VLnAxS7610y6vdRsf06pKk+YVUZ3A5yT8cCtPcfS9u301Dpo2vJFFtEuMHdzzQJ9G+rdVvGDSrZxwbsFyDj5xmtqkqMiScAsASFOR/Q/Fc7+l9C1bTryS2uoSbSSMqymT2hv8QHVbDSdKnsbb0J7kyjnHGMUEtY0yK9i2uvIBINcpubQxXMkLt7kOAa7CwVSQ7EDnqkWoaVYXd6GlhQscZZTig5SUmDEBS2edqjNDA8nwQOq636WmWV6trBGqRTAowThiw6Ib4/FYf610yDT7tJI3DLKSVyeSuBjP8AXIoNppEvqaNpkgkywiXJPfHFGTRH3jcG3cDaOQKB0i3MOiWMZGHEQJz4z/7o57dyBIDwDyezigHulMcKrjgjGRx/rQlzCqwKzySDIBxnOKaTr7TsBwR/aldzCZgQhLHrPzQINQZUc+nK2G4w1As6xSbpAx3EElTjPHVMrnTpCdxBG3jGM/1pTfqEjXAy4ODQdQNuWRdwV2IA27ccVdJAIkDMCg5B5zRogX1Gwxye1J6/7qF68fphT4wefNAqj/htIqJjH9jSe8u1MzxO2Ayngcc1oLl44Ig7IS7cEAc4rE628KzuT7cnvOfH2oFzzYmb1JWA5xgZyfinGmX0UcZiLAB+gDkjjzWWJUOyszH7jurIw0Su6EkFecig6No+r2UERF0riWNAwfG7KnjK+aaQanZXkYazulkGdpUHDA/BB5FYXS5ra7s7f9TfpaXVvJlHcHlPittbRaT+p/VJLbvcMnMgIyRQFoVIyVGa9K3fkfc179OYySpJxQx3MTjrsCgpnlKbiWBH2oeBx65lI3hRu2KOao1FSSzblTjjBpFdT6hBJA9iMyiQe3vd85+1AfqFhIbe3XaFhEwnSRuJV8kEf80qKR/VX1NCXC/orFQztt4c56/qf9q+/VuqajMn6dnCAgkrCCN/z+aeaFpUekaHFb4zK4DzN8k+PwKAuWNN2YycLwAOuPgVaJhtCICcjkUMUkDFlbjPHPiryOmTjjz80A8pZYvbgY6B6IoGWRI4sFmBGcEd5o26BAHOSfFBXaDh5DjcOPxQBPlhKRKwLdnvA48Vn9VtJYQVfB3e4N1inrzxo3uZWZuck+M0BqN5byR7mYndkYxn/eg6s8SEgljuwcUDd7EjZXYe0/Gc0XyqhHcE/IoK8txjByVHWR3QKtYkzbnYzK4xg5+ax2topRAGQk53c9/etjqVq1xb7RwQpIxx/esHqgMMrRsd2OBzx3QB+iSv7QCO8HsVbDGcFV8D3Ad4rwYsFGQM8jFTYDcVX2lFznPdARpkthZzytfafFeGQAR+o5wuM5rU6ZZ6Rrlq+7SktTngoxBHfIrJPp84g/VqgcxkEIBnI/8AVaX6Z+prKW2WK5RYrgHnHTfeg1Fq7QQpC8vqFFA3t23HZoae6EceFIOSR35r486NloiNvz3VCIkm3cOd2GoBj/FBDybXXjaec/evRWce+MFzvXn+tHnTyZ+MKveKOt7aHBxgv80GMuNJvr/XYJWiaO1icO8nIBA8D81p3AJ9x++KvvpH9F44h/EYAbv8NBumYxwWLeM0Hx1G328kDz3UXyV4cjb4qSqS+FzlR5/FVNAFYkPgt2KDzDK5dufxmq3hVlC4BGcAY6qcr7mCt59vWMf+amIzuQAZx96BTqVgkcBbALklufFZDUbZvUJXOwZyf6VubtChz+4HyfH4rNajMrHBAV8Hx3QdYubcHPuIJHBBpfeyNEDGuTk5znj805uERgVORwevNINRhkM4ETZQcHmgD1FzHp5kUqxHu7HHyD81zvUmdpGLpyTkbRxmt1qltMIh+mKbMHOaw2o20kLM5QkEkGgD3MvSDJ5OPFeUPPNhSQP9Catt4HkUDAYE4IIxkUdaRqjpG5yjHgBf/wB80DD6dSWS5LDLMByOcD7/APFaG8+n9O1JlM8IinU4EkWFb/TurNDhgFruiCnPZUYzVH1FqcmmLCmnwevdyP7UIJAUdmgcaZo4tLYq1yZ4+kLIF4++O6NRFTPpRqp8Y+KUfSt1Etqmmm8ad0O3cw8jtc0+eIIf2EkdkfFBQ8YcgkHjyDzURGqLtU8jurJZNo4HdQ3YIBOD1QUS4VGYf1GaFWM5JI9ijOBzRTxqxDA89/mvhi3+37k8UArKvat9j+KraIFwQCBjminhbAVMKPjyKr2Fhg7Tt5JNALIoDbjhsc8+K+A7VLAZBHzRDpkE7vcTghhxVLxb4yFxkHgrzQDXMkSR7mUkjwAODWa1qNbhxwqsE467803u0kSNvUJ245JPVZXUZCz7ivBHGD1Qdvkfc+AmOcc8UBIhR9uBtJxxR8/7W2jnPmgZw7AruwfmgEu3QQsoTPPBx96y2vaM8zeqAqhhjaR0Pt8mtU0ake4EHug9RVZrXBJ+xH5oMGbMqzNldu7a2PJphp30/c3l0JIUKW/J9R+s/atBov07E5E90CVzkR+G+Ca0OFAAAwBwAOqDPWtimjWTI825v3FyMf2q62t1IEs4Vp5cufO0Hrn8VXrYS6eOF2ZmlfasSfzEDOD9uKlaLcT6bZSTskUkhHqoVwSM9Cgjb6NFrFyLt4PQjjJ2urFWcg98f3Ga0UzmKJQWLHwxOTVsiiCE4HCrwMYyaAt4JcPPdENLJ/KOkHwKDxBPuPR7IFfXbA+cD/Sp+kMAgEY6+9ReIYXdz85oKxHwCG57AqssyswwTk/2ojaAMZBYDj+lQVCVIPLHk/mgpZxuwVO09kV8kjAyyEkn+XNXekMH/F4zXguD4OOyaBexzjk4J93nFRm2IqKGCnvvmrbyEx4df2sckAUvujyGbgD56oAdQ/ihuz5Pms1qaIqMGPAX25HX9ab3t4ik5kTPwKzurTQTn2ShvLKOM0Hc5uM4YZJyaGQHe24qSOvtVs1zbKxQyAhDyCeqV6prNhZo7LLk4/aDzQW3c0SKxlkVQo890lsGuLvUHiTa9qBl26PXArNavq893J6cLKGkYKh8tmtrodqNLsUt5HBkC75c95NAxY7AAgycYoWaR1QhVy/8uD2avtt0nvOADz1VV7KILm0BIHqSiMA+Tgn/AIoElpDfR6lLe6mYBaJGdnl4+fn75NXaVdDUpJdit/Dk9m4fy1RrM41O9jsdOb1FD4kUED85+3/VP7K2hsbUQ24z/mbs/mgud/Vkyy4APXzXic8jj7EZr4QARjOc1MKd/mgiU5PODjiqi2A28+4nAqy5kWNSX89fOfihlRsF5Blm8eF+1B9jj2tk5JzzX0Nknbk46xVbvtZUQ+4jkGpxncvtbBHxQfXXcpC/uPdRSPaDkk8c1cu1e+cnOarlQ7jzgAcYNBRM6FSoGQeMCs7qM8mxlYLuHXPJrQvGpzyQM1nPqWAQR+rvXcVOecdeaDE6neOeG27lbpesnzikk8uTwNrEjJFX3A3SkBs/f70JKjBgSDkH5oOjy3xKKRK2WH8RjzupNqtyzSEYOVUc84Pk/wC9CTzkxKd5+2M4/FVTTerGqyOOOgO80DLQI2vdatkPuRWDdZ4HNbTX771ri0t7Bw8l0/pSbT7kXyftWT+lWW2upLh0YqkfRz5pv9IWkcutXepQu0kB9kYJ/YT3nNBt1PpIFXnaMDyazP1Sk2p3Wy1d1GmRmZmQ4LSEcKP6Zp9czrBbTXDkhYULtz8Vm/pnV1u7KTe6JcSSFyrMATu6P9BQMvp/TI9MsvUlO68n98zOckfbNOYgDHvJ5J4ApVZXCXVx6cZZkjGXkxx8d/emXGC3OPigmuCTmps6opaRgFAyWJ6FQHBz/vSmZhqV6bZObSBgZWz+9u9v4+aAqCRrg/qZeFJ/hIw6HyanLOig5b7geanPztJPJ8Uj1WZYo523DKocZOCTQE6fMbgTTO+UDlVOeSKMRgHIQkE0FY2q2+nwRg4CqM57PFFWxjAOzxz+aAnLgEEcd5qDsWTC15pF4U8DOO6krAYwPFBTJu3cdYzzWe+qbGW9ty1u5baMleM4p5cTx87/ANwz/Wsxq2rmMlomBUvtOeMigwl1benKNz4yM4FAGQlguPzRtzL6sxRh1kD7Gg3YKeeCDz96B4ZFCFI2U4HZHf3H9qpecvEnqlf8nFTjkKRncUV3GFDAHHiq3zujGMjwB0MHmgZWk8lvHL78b1B4/lpx9M60llpJjU5ZnZs9Zz4NZm5nG6QLkA8dZqiyuEC7GDAFuh4oN5rmrtJoBgIb1rtwCAONv2pQmk6dC4upruRXiGBEvBJ/J46pVc3vq38CwvhIkyBt6I80daXP6iZFLbkX3OAOc0G/0qWNLNZGRUaUB2xjgVYmqWs25UYDB28nHNZmXUPdtjkwgTGD8fFLlnhAEgORks3u5Wg1+o35jkitLZla6uThB/hXyxo62ggjhjhg6TsgdnzWK0vVktria8uYXeeQYRhjCL4FHRfUoEO5IZFOeFyPmg1MzJHGWkYcAkHNYTU9RjvLxIBtAMhz7vAojVNcuJrSVwmxXBX92TWJiuGjvYmiYKQSwPxQdLTUI40Vn3nICkEUfp0qzRlkbI7HyBXMJ9W1C59ktwdp8nFNNL1qaztniLMxK+09AUG/mmTdgHcR3g14yKcHd+Oeqx1lrYI2SMM4/cPJNH2+oRvHK7sFKJyCeD+KArVSgikLzBPaSFJrBSXZMj7yC2SDnzReq6iZpCrEhTzgGlF0AAJM8k88ZoB5DtZz3QrBS2cn+9XyyYJHlueKo7IycqDQf//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BDAAkGBwgHBgkIBwgKCgkLDRYPDQwMDRsUFRAWIB0iIiAdHx8kKDQsJCYxJx8fLT0tMTU3Ojo6Iys/RD84QzQ5Ojf/2wBDAQoKCg0MDRoPDxo3JR8lNzc3Nzc3Nzc3Nzc3Nzc3Nzc3Nzc3Nzc3Nzc3Nzc3Nzc3Nzc3Nzc3Nzc3Nzc3Nzc3Nzf/wAARCACgAKADASIAAhEBAxEB/8QAGwAAAgMBAQEAAAAAAAAAAAAABAUCAwYHAAH/xAA1EAACAQMEAQMDAgQGAgMAAAABAgMABBEFEiExQRMiUQZhcRQyI0KBkVJiobHB4dHxFSTw/8QAFAEBAAAAAAAAAAAAAAAAAAAAAP/EABQRAQAAAAAAAAAAAAAAAAAAAAD/2gAMAwEAAhEDEQA/AKUg349NECoBwBjNXR2iG5kaSRlYD+ma+20MaoFaRxK+NvnK/wDmiZrZmR3QjxyBgt4oFrRLI7F+weDjs/eqmjZiRk4U+7IpnLGqWKFMEgnJxjFUqskkRjjAADA5HwfNAD+nkMpCEtuwRlf+atit5XXDBQcdng8U4ay/TnJHY3Ybih5N4bKsCT+3HZHmgULayNkbgP8AN5GD81fHZvHIrLjaegRmmK2hLEsfZnjmqtclTT7AzxtiQAYBPmgXuJiQiHYRyTuoppQ9uqzSAP2Cx7rHgalqDqSJZCego4pmPpnWZoFdo5F44DNQaSMq0KHcudw/ac4FG28yj9pDAcHnnNc5nh1HTyUkWVST3g4NQju7+BhLC8iH8/8AFB0gpPMd4JcKeF+RVP6djLv27XHJyeT9gKVfTv1JJd3SQX7KjScCRRt5+9aO5tjhm3nKjIbOc5oBXQCMKy5Yk8D4pfOpZdql1Q+755Bo2SZ/UG7B5wCeMVIQbEZpePlaBJNbxeoirKzEE7lGefvmibKSMN+nZtuBkHPGQes1etgXcSbyuQeQcmls1hIzE5GQcHnB/NAddQvMuZWVgvGQO8fFL722X1lwzYBJzk90zjjXcY/V9gXGSc4PxQ8iNKfTL7djcHdxj70DKKbZiZdnA4KqDjxwatdDFGrxykLnon/Spw6fKYBEI1kXOcDHt+xqyO0DmVViBZADySR/1QL47K4XIKktzgd1dLmHLIAo+QMZ/NMZGeOAAuQQfPQNCQMzTqLlA2GGPIoPfxZpQJVYNjPGRx81ZdWgEZPtJK5DYxjNXACSYb4/5sZB6+1XXUC7D6QAweOKAC3tpHiRWbOBy+OzVq6LBqE8ct6vqRRklY8cE/NeuZ5FtRtyS5C+3oc06tomjhCrg4HBoPLawogEcSqD1hcYFXpGgbnG3HAqUcTlQx5OMdV9aIg4QnIyc0Aep2sMtrI8iAgKT1nGK45qS/8A25RExKhiRxjjxXSvqrUzaW/oMG9yn3DwfFczkSR5Tu3FiM80AiAquQWznnmtt9E64zv/APG3024HPoM5yQf8P4rHspQAADz0c1XHI0UySp+5DuFB1m9tYtx9xweeKE2yAsC2eMr/AJftTHf68ETMozKivjHWRmqJAc4UBVxnOeqAbgLlVG77/ehZvSClZACTxz3RBxGvGeD1nx81VcwM4YkEKykjB6oBY4t6vJ1s6AHB5qEwjZIzJgKBnIGM168Zyvs4B++DQKzmRRCScj+YGg1tjHJ6RkQhg3Bz2or7LJsZ0Mm3JJAzjBz1+KrEE8WFEmEb3ZBzx4GalNZGW3jkYn1RwysKC5wkqxeoQZGbnPVSt7UhgNwYA4OR1VX6JzA7KRkHPJr7BLJBAokJ3jg88UDD9IC3uIB3c4FVT2wVM54DbgM95oePU05DSKWQ8Nzz3XhqAlKksGQ8EjwPmgzuqfUT6BqUNvcW++MqGJJ8E44/GKN1X6ukt41azhDh+VLnAxS7610y6vdRsf06pKk+YVUZ3A5yT8cCtPcfS9u301Dpo2vJFFtEuMHdzzQJ9G+rdVvGDSrZxwbsFyDj5xmtqkqMiScAsASFOR/Q/Fc7+l9C1bTryS2uoSbSSMqymT2hv8QHVbDSdKnsbb0J7kyjnHGMUEtY0yK9i2uvIBINcpubQxXMkLt7kOAa7CwVSQ7EDnqkWoaVYXd6GlhQscZZTig5SUmDEBS2edqjNDA8nwQOq636WmWV6trBGqRTAowThiw6Ib4/FYf610yDT7tJI3DLKSVyeSuBjP8AXIoNppEvqaNpkgkywiXJPfHFGTRH3jcG3cDaOQKB0i3MOiWMZGHEQJz4z/7o57dyBIDwDyezigHulMcKrjgjGRx/rQlzCqwKzySDIBxnOKaTr7TsBwR/aldzCZgQhLHrPzQINQZUc+nK2G4w1As6xSbpAx3EElTjPHVMrnTpCdxBG3jGM/1pTfqEjXAy4ODQdQNuWRdwV2IA27ccVdJAIkDMCg5B5zRogX1Gwxye1J6/7qF68fphT4wefNAqj/htIqJjH9jSe8u1MzxO2Ayngcc1oLl44Ig7IS7cEAc4rE628KzuT7cnvOfH2oFzzYmb1JWA5xgZyfinGmX0UcZiLAB+gDkjjzWWJUOyszH7jurIw0Su6EkFecig6No+r2UERF0riWNAwfG7KnjK+aaQanZXkYazulkGdpUHDA/BB5FYXS5ra7s7f9TfpaXVvJlHcHlPittbRaT+p/VJLbvcMnMgIyRQFoVIyVGa9K3fkfc179OYySpJxQx3MTjrsCgpnlKbiWBH2oeBx65lI3hRu2KOao1FSSzblTjjBpFdT6hBJA9iMyiQe3vd85+1AfqFhIbe3XaFhEwnSRuJV8kEf80qKR/VX1NCXC/orFQztt4c56/qf9q+/VuqajMn6dnCAgkrCCN/z+aeaFpUekaHFb4zK4DzN8k+PwKAuWNN2YycLwAOuPgVaJhtCICcjkUMUkDFlbjPHPiryOmTjjz80A8pZYvbgY6B6IoGWRI4sFmBGcEd5o26BAHOSfFBXaDh5DjcOPxQBPlhKRKwLdnvA48Vn9VtJYQVfB3e4N1inrzxo3uZWZuck+M0BqN5byR7mYndkYxn/eg6s8SEgljuwcUDd7EjZXYe0/Gc0XyqhHcE/IoK8txjByVHWR3QKtYkzbnYzK4xg5+ax2topRAGQk53c9/etjqVq1xb7RwQpIxx/esHqgMMrRsd2OBzx3QB+iSv7QCO8HsVbDGcFV8D3Ad4rwYsFGQM8jFTYDcVX2lFznPdARpkthZzytfafFeGQAR+o5wuM5rU6ZZ6Rrlq+7SktTngoxBHfIrJPp84g/VqgcxkEIBnI/8AVaX6Z+prKW2WK5RYrgHnHTfeg1Fq7QQpC8vqFFA3t23HZoae6EceFIOSR35r486NloiNvz3VCIkm3cOd2GoBj/FBDybXXjaec/evRWce+MFzvXn+tHnTyZ+MKveKOt7aHBxgv80GMuNJvr/XYJWiaO1icO8nIBA8D81p3AJ9x++KvvpH9F44h/EYAbv8NBumYxwWLeM0Hx1G328kDz3UXyV4cjb4qSqS+FzlR5/FVNAFYkPgt2KDzDK5dufxmq3hVlC4BGcAY6qcr7mCt59vWMf+amIzuQAZx96BTqVgkcBbALklufFZDUbZvUJXOwZyf6VubtChz+4HyfH4rNajMrHBAV8Hx3QdYubcHPuIJHBBpfeyNEDGuTk5znj805uERgVORwevNINRhkM4ETZQcHmgD1FzHp5kUqxHu7HHyD81zvUmdpGLpyTkbRxmt1qltMIh+mKbMHOaw2o20kLM5QkEkGgD3MvSDJ5OPFeUPPNhSQP9Catt4HkUDAYE4IIxkUdaRqjpG5yjHgBf/wB80DD6dSWS5LDLMByOcD7/APFaG8+n9O1JlM8IinU4EkWFb/TurNDhgFruiCnPZUYzVH1FqcmmLCmnwevdyP7UIJAUdmgcaZo4tLYq1yZ4+kLIF4++O6NRFTPpRqp8Y+KUfSt1Etqmmm8ad0O3cw8jtc0+eIIf2EkdkfFBQ8YcgkHjyDzURGqLtU8jurJZNo4HdQ3YIBOD1QUS4VGYf1GaFWM5JI9ijOBzRTxqxDA89/mvhi3+37k8UArKvat9j+KraIFwQCBjminhbAVMKPjyKr2Fhg7Tt5JNALIoDbjhsc8+K+A7VLAZBHzRDpkE7vcTghhxVLxb4yFxkHgrzQDXMkSR7mUkjwAODWa1qNbhxwqsE467803u0kSNvUJ245JPVZXUZCz7ivBHGD1Qdvkfc+AmOcc8UBIhR9uBtJxxR8/7W2jnPmgZw7AruwfmgEu3QQsoTPPBx96y2vaM8zeqAqhhjaR0Pt8mtU0ake4EHug9RVZrXBJ+xH5oMGbMqzNldu7a2PJphp30/c3l0JIUKW/J9R+s/atBov07E5E90CVzkR+G+Ca0OFAAAwBwAOqDPWtimjWTI825v3FyMf2q62t1IEs4Vp5cufO0Hrn8VXrYS6eOF2ZmlfasSfzEDOD9uKlaLcT6bZSTskUkhHqoVwSM9Cgjb6NFrFyLt4PQjjJ2urFWcg98f3Ga0UzmKJQWLHwxOTVsiiCE4HCrwMYyaAt4JcPPdENLJ/KOkHwKDxBPuPR7IFfXbA+cD/Sp+kMAgEY6+9ReIYXdz85oKxHwCG57AqssyswwTk/2ojaAMZBYDj+lQVCVIPLHk/mgpZxuwVO09kV8kjAyyEkn+XNXekMH/F4zXguD4OOyaBexzjk4J93nFRm2IqKGCnvvmrbyEx4df2sckAUvujyGbgD56oAdQ/ihuz5Pms1qaIqMGPAX25HX9ab3t4ik5kTPwKzurTQTn2ShvLKOM0Hc5uM4YZJyaGQHe24qSOvtVs1zbKxQyAhDyCeqV6prNhZo7LLk4/aDzQW3c0SKxlkVQo890lsGuLvUHiTa9qBl26PXArNavq893J6cLKGkYKh8tmtrodqNLsUt5HBkC75c95NAxY7AAgycYoWaR1QhVy/8uD2avtt0nvOADz1VV7KILm0BIHqSiMA+Tgn/AIoElpDfR6lLe6mYBaJGdnl4+fn75NXaVdDUpJdit/Dk9m4fy1RrM41O9jsdOb1FD4kUED85+3/VP7K2hsbUQ24z/mbs/mgud/Vkyy4APXzXic8jj7EZr4QARjOc1MKd/mgiU5PODjiqi2A28+4nAqy5kWNSX89fOfihlRsF5Blm8eF+1B9jj2tk5JzzX0Nknbk46xVbvtZUQ+4jkGpxncvtbBHxQfXXcpC/uPdRSPaDkk8c1cu1e+cnOarlQ7jzgAcYNBRM6FSoGQeMCs7qM8mxlYLuHXPJrQvGpzyQM1nPqWAQR+rvXcVOecdeaDE6neOeG27lbpesnzikk8uTwNrEjJFX3A3SkBs/f70JKjBgSDkH5oOjy3xKKRK2WH8RjzupNqtyzSEYOVUc84Pk/wC9CTzkxKd5+2M4/FVTTerGqyOOOgO80DLQI2vdatkPuRWDdZ4HNbTX771ri0t7Bw8l0/pSbT7kXyftWT+lWW2upLh0YqkfRz5pv9IWkcutXepQu0kB9kYJ/YT3nNBt1PpIFXnaMDyazP1Sk2p3Wy1d1GmRmZmQ4LSEcKP6Zp9czrBbTXDkhYULtz8Vm/pnV1u7KTe6JcSSFyrMATu6P9BQMvp/TI9MsvUlO68n98zOckfbNOYgDHvJ5J4ApVZXCXVx6cZZkjGXkxx8d/emXGC3OPigmuCTmps6opaRgFAyWJ6FQHBz/vSmZhqV6bZObSBgZWz+9u9v4+aAqCRrg/qZeFJ/hIw6HyanLOig5b7geanPztJPJ8Uj1WZYo523DKocZOCTQE6fMbgTTO+UDlVOeSKMRgHIQkE0FY2q2+nwRg4CqM57PFFWxjAOzxz+aAnLgEEcd5qDsWTC15pF4U8DOO6krAYwPFBTJu3cdYzzWe+qbGW9ty1u5baMleM4p5cTx87/ANwz/Wsxq2rmMlomBUvtOeMigwl1benKNz4yM4FAGQlguPzRtzL6sxRh1kD7Gg3YKeeCDz96B4ZFCFI2U4HZHf3H9qpecvEnqlf8nFTjkKRncUV3GFDAHHiq3zujGMjwB0MHmgZWk8lvHL78b1B4/lpx9M60llpJjU5ZnZs9Zz4NZm5nG6QLkA8dZqiyuEC7GDAFuh4oN5rmrtJoBgIb1rtwCAONv2pQmk6dC4upruRXiGBEvBJ/J46pVc3vq38CwvhIkyBt6I80daXP6iZFLbkX3OAOc0G/0qWNLNZGRUaUB2xjgVYmqWs25UYDB28nHNZmXUPdtjkwgTGD8fFLlnhAEgORks3u5Wg1+o35jkitLZla6uThB/hXyxo62ggjhjhg6TsgdnzWK0vVktria8uYXeeQYRhjCL4FHRfUoEO5IZFOeFyPmg1MzJHGWkYcAkHNYTU9RjvLxIBtAMhz7vAojVNcuJrSVwmxXBX92TWJiuGjvYmiYKQSwPxQdLTUI40Vn3nICkEUfp0qzRlkbI7HyBXMJ9W1C59ktwdp8nFNNL1qaztniLMxK+09AUG/mmTdgHcR3g14yKcHd+Oeqx1lrYI2SMM4/cPJNH2+oRvHK7sFKJyCeD+KArVSgikLzBPaSFJrBSXZMj7yC2SDnzReq6iZpCrEhTzgGlF0AAJM8k88ZoB5DtZz3QrBS2cn+9XyyYJHlueKo7IycqDQf//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ttp://todayinafricanamericanhistory.com/wp-content/uploads/2011/10/Cyril-Valentine-Bri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t0.gstatic.com/images?q=tbn:ANd9GcQdWm6J6fG9BL_fB1ALatGjtdP_RV_7D0HANdF8qTK7Qm2D_flI"/>
          <p:cNvPicPr>
            <a:picLocks noChangeAspect="1" noChangeArrowheads="1"/>
          </p:cNvPicPr>
          <p:nvPr/>
        </p:nvPicPr>
        <p:blipFill rotWithShape="1">
          <a:blip r:embed="rId4">
            <a:extLst>
              <a:ext uri="{28A0092B-C50C-407E-A947-70E740481C1C}">
                <a14:useLocalDpi xmlns:a14="http://schemas.microsoft.com/office/drawing/2010/main" val="0"/>
              </a:ext>
            </a:extLst>
          </a:blip>
          <a:srcRect l="19426" r="17631" b="4170"/>
          <a:stretch/>
        </p:blipFill>
        <p:spPr bwMode="auto">
          <a:xfrm>
            <a:off x="155575" y="3339194"/>
            <a:ext cx="2248811" cy="342374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ttp://t3.gstatic.com/images?q=tbn:ANd9GcTco0wnSXcT9upijPUrjlIUS-B47r4xIxyoNnMCUWnIJsPUH0v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19400"/>
            <a:ext cx="2590800" cy="38932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32442" y="76200"/>
            <a:ext cx="3879332" cy="1261884"/>
          </a:xfrm>
          <a:prstGeom prst="rect">
            <a:avLst/>
          </a:prstGeom>
          <a:noFill/>
        </p:spPr>
        <p:txBody>
          <a:bodyPr wrap="none" rtlCol="0">
            <a:spAutoFit/>
          </a:bodyPr>
          <a:lstStyle/>
          <a:p>
            <a:r>
              <a:rPr lang="en-US" sz="1900" b="1" dirty="0" smtClean="0"/>
              <a:t>Early African American fighters for a </a:t>
            </a:r>
          </a:p>
          <a:p>
            <a:r>
              <a:rPr lang="en-US" sz="1900" b="1" dirty="0" smtClean="0"/>
              <a:t>new Box: Lucy Parsons, Cyril Briggs, </a:t>
            </a:r>
          </a:p>
          <a:p>
            <a:r>
              <a:rPr lang="en-US" sz="1900" b="1" dirty="0" smtClean="0"/>
              <a:t>George </a:t>
            </a:r>
            <a:r>
              <a:rPr lang="en-US" sz="1900" b="1" dirty="0" err="1" smtClean="0"/>
              <a:t>Woodbey</a:t>
            </a:r>
            <a:r>
              <a:rPr lang="en-US" sz="1900" b="1" dirty="0" smtClean="0"/>
              <a:t>, Richard Moore,</a:t>
            </a:r>
          </a:p>
          <a:p>
            <a:r>
              <a:rPr lang="en-US" sz="1900" b="1" dirty="0" smtClean="0"/>
              <a:t>And Hubert Harrison</a:t>
            </a:r>
            <a:endParaRPr lang="en-US" sz="1900" b="1" dirty="0"/>
          </a:p>
        </p:txBody>
      </p:sp>
      <p:pic>
        <p:nvPicPr>
          <p:cNvPr id="5142" name="Picture 22" descr="http://ts3.mm.bing.net/th?id=I.5035609368690958&amp;pid=1.7&amp;w=106&amp;h=144&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502896"/>
            <a:ext cx="3717582" cy="505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914400"/>
            <a:ext cx="1897186" cy="830997"/>
          </a:xfrm>
          <a:prstGeom prst="rect">
            <a:avLst/>
          </a:prstGeom>
          <a:noFill/>
        </p:spPr>
        <p:txBody>
          <a:bodyPr wrap="none" rtlCol="0">
            <a:spAutoFit/>
          </a:bodyPr>
          <a:lstStyle/>
          <a:p>
            <a:r>
              <a:rPr lang="en-US" sz="4800" b="1" dirty="0" smtClean="0"/>
              <a:t>CPUSA</a:t>
            </a:r>
            <a:endParaRPr lang="en-US" sz="4800" b="1" dirty="0"/>
          </a:p>
        </p:txBody>
      </p:sp>
      <p:pic>
        <p:nvPicPr>
          <p:cNvPr id="6146" name="Picture 2" descr="http://t0.gstatic.com/images?q=tbn:ANd9GcQfSTRquW8ll1lTBjSuPOXn_4EC7riDJ_H3M7cmhzjOeTBvdq9F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615" y="28575"/>
            <a:ext cx="210038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1.gstatic.com/images?q=tbn:ANd9GcQkvotwdoergbAoVuQ5O91NDk_6fNaOBLUxFW8wAjboGXX1wa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28575"/>
            <a:ext cx="2262188"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0.gstatic.com/images?q=tbn:ANd9GcReioOlIp9Dqt1ws92EM6aNCNzNCZViT2stujn1bZZdioPS0n_6"/>
          <p:cNvPicPr>
            <a:picLocks noChangeAspect="1" noChangeArrowheads="1"/>
          </p:cNvPicPr>
          <p:nvPr/>
        </p:nvPicPr>
        <p:blipFill rotWithShape="1">
          <a:blip r:embed="rId4">
            <a:extLst>
              <a:ext uri="{28A0092B-C50C-407E-A947-70E740481C1C}">
                <a14:useLocalDpi xmlns:a14="http://schemas.microsoft.com/office/drawing/2010/main" val="0"/>
              </a:ext>
            </a:extLst>
          </a:blip>
          <a:srcRect l="5068" t="5000" r="3279" b="4334"/>
          <a:stretch/>
        </p:blipFill>
        <p:spPr bwMode="auto">
          <a:xfrm>
            <a:off x="4572000" y="28179"/>
            <a:ext cx="2286000" cy="2865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georgiaencyclopedia.org/media_content/m-110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575"/>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9698" y="3124200"/>
            <a:ext cx="8249502" cy="646331"/>
          </a:xfrm>
          <a:prstGeom prst="rect">
            <a:avLst/>
          </a:prstGeom>
          <a:noFill/>
        </p:spPr>
        <p:txBody>
          <a:bodyPr wrap="none" rtlCol="0">
            <a:spAutoFit/>
          </a:bodyPr>
          <a:lstStyle/>
          <a:p>
            <a:r>
              <a:rPr lang="en-US" sz="3600" b="1" dirty="0" smtClean="0"/>
              <a:t>Black leaders of the Communist Party USA</a:t>
            </a:r>
            <a:endParaRPr lang="en-US" sz="3600" b="1" dirty="0"/>
          </a:p>
        </p:txBody>
      </p:sp>
      <p:sp>
        <p:nvSpPr>
          <p:cNvPr id="4" name="TextBox 3"/>
          <p:cNvSpPr txBox="1"/>
          <p:nvPr/>
        </p:nvSpPr>
        <p:spPr>
          <a:xfrm>
            <a:off x="228600" y="2895600"/>
            <a:ext cx="1615570" cy="276999"/>
          </a:xfrm>
          <a:prstGeom prst="rect">
            <a:avLst/>
          </a:prstGeom>
          <a:noFill/>
        </p:spPr>
        <p:txBody>
          <a:bodyPr wrap="none" rtlCol="0">
            <a:spAutoFit/>
          </a:bodyPr>
          <a:lstStyle/>
          <a:p>
            <a:r>
              <a:rPr lang="en-US" sz="1200" b="1" dirty="0" smtClean="0"/>
              <a:t>Ben Davis (1903-1964)</a:t>
            </a:r>
            <a:endParaRPr lang="en-US" sz="1200" b="1" dirty="0"/>
          </a:p>
        </p:txBody>
      </p:sp>
      <p:sp>
        <p:nvSpPr>
          <p:cNvPr id="5" name="TextBox 4"/>
          <p:cNvSpPr txBox="1"/>
          <p:nvPr/>
        </p:nvSpPr>
        <p:spPr>
          <a:xfrm>
            <a:off x="2362200" y="2938790"/>
            <a:ext cx="1762021" cy="261610"/>
          </a:xfrm>
          <a:prstGeom prst="rect">
            <a:avLst/>
          </a:prstGeom>
          <a:noFill/>
        </p:spPr>
        <p:txBody>
          <a:bodyPr wrap="none" rtlCol="0">
            <a:spAutoFit/>
          </a:bodyPr>
          <a:lstStyle/>
          <a:p>
            <a:r>
              <a:rPr lang="en-US" sz="1100" b="1" dirty="0" smtClean="0"/>
              <a:t>James Jackson (1914-1993)</a:t>
            </a:r>
            <a:endParaRPr lang="en-US" sz="1100" b="1" dirty="0"/>
          </a:p>
        </p:txBody>
      </p:sp>
      <p:sp>
        <p:nvSpPr>
          <p:cNvPr id="6" name="TextBox 5"/>
          <p:cNvSpPr txBox="1"/>
          <p:nvPr/>
        </p:nvSpPr>
        <p:spPr>
          <a:xfrm>
            <a:off x="4912536" y="2938790"/>
            <a:ext cx="1604927" cy="261610"/>
          </a:xfrm>
          <a:prstGeom prst="rect">
            <a:avLst/>
          </a:prstGeom>
          <a:noFill/>
        </p:spPr>
        <p:txBody>
          <a:bodyPr wrap="none" rtlCol="0">
            <a:spAutoFit/>
          </a:bodyPr>
          <a:lstStyle/>
          <a:p>
            <a:r>
              <a:rPr lang="en-US" sz="1100" b="1" dirty="0" smtClean="0"/>
              <a:t>Pettis Perry (1897-1965)</a:t>
            </a:r>
            <a:endParaRPr lang="en-US" sz="1100" b="1" dirty="0"/>
          </a:p>
        </p:txBody>
      </p:sp>
      <p:sp>
        <p:nvSpPr>
          <p:cNvPr id="7" name="TextBox 6"/>
          <p:cNvSpPr txBox="1"/>
          <p:nvPr/>
        </p:nvSpPr>
        <p:spPr>
          <a:xfrm>
            <a:off x="7134225" y="2943225"/>
            <a:ext cx="1803699" cy="261610"/>
          </a:xfrm>
          <a:prstGeom prst="rect">
            <a:avLst/>
          </a:prstGeom>
          <a:noFill/>
        </p:spPr>
        <p:txBody>
          <a:bodyPr wrap="none" rtlCol="0">
            <a:spAutoFit/>
          </a:bodyPr>
          <a:lstStyle/>
          <a:p>
            <a:r>
              <a:rPr lang="en-US" sz="1100" b="1" dirty="0" smtClean="0"/>
              <a:t>Henry Winston (1911-1986)</a:t>
            </a:r>
            <a:endParaRPr lang="en-US" sz="1100" b="1" dirty="0"/>
          </a:p>
        </p:txBody>
      </p:sp>
      <p:pic>
        <p:nvPicPr>
          <p:cNvPr id="6154" name="Picture 10" descr="http://t2.gstatic.com/images?q=tbn:ANd9GcTMDuhmliwNl7sMFfw61o8AbkUMNvWjal_E5DJYwXyhOGWIMd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6465" y="3770530"/>
            <a:ext cx="2001335" cy="27064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1965" y="6514413"/>
            <a:ext cx="1875835" cy="261610"/>
          </a:xfrm>
          <a:prstGeom prst="rect">
            <a:avLst/>
          </a:prstGeom>
          <a:noFill/>
        </p:spPr>
        <p:txBody>
          <a:bodyPr wrap="none" rtlCol="0">
            <a:spAutoFit/>
          </a:bodyPr>
          <a:lstStyle/>
          <a:p>
            <a:r>
              <a:rPr lang="en-US" sz="1100" b="1" dirty="0" smtClean="0"/>
              <a:t>Angelo Herndon (1913-1997)</a:t>
            </a:r>
            <a:endParaRPr lang="en-US" sz="1100" b="1" dirty="0"/>
          </a:p>
        </p:txBody>
      </p:sp>
      <p:pic>
        <p:nvPicPr>
          <p:cNvPr id="6156" name="Picture 12" descr="http://t0.gstatic.com/images?q=tbn:ANd9GcTWw8B6ghXkqByTa_dB-MS8YGGkxLLPcLafzqFJqo9y9L78hzJzOA"/>
          <p:cNvPicPr>
            <a:picLocks noChangeAspect="1" noChangeArrowheads="1"/>
          </p:cNvPicPr>
          <p:nvPr/>
        </p:nvPicPr>
        <p:blipFill rotWithShape="1">
          <a:blip r:embed="rId7">
            <a:extLst>
              <a:ext uri="{28A0092B-C50C-407E-A947-70E740481C1C}">
                <a14:useLocalDpi xmlns:a14="http://schemas.microsoft.com/office/drawing/2010/main" val="0"/>
              </a:ext>
            </a:extLst>
          </a:blip>
          <a:srcRect l="22963" r="2485" b="4551"/>
          <a:stretch/>
        </p:blipFill>
        <p:spPr bwMode="auto">
          <a:xfrm>
            <a:off x="4572000" y="3770530"/>
            <a:ext cx="2286000" cy="27438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17369" y="6577340"/>
            <a:ext cx="2549096" cy="261610"/>
          </a:xfrm>
          <a:prstGeom prst="rect">
            <a:avLst/>
          </a:prstGeom>
          <a:noFill/>
        </p:spPr>
        <p:txBody>
          <a:bodyPr wrap="none" rtlCol="0">
            <a:spAutoFit/>
          </a:bodyPr>
          <a:lstStyle/>
          <a:p>
            <a:r>
              <a:rPr lang="en-US" sz="1100" b="1" dirty="0" smtClean="0"/>
              <a:t>Louise Thompson Patterson (1901-1999)</a:t>
            </a:r>
            <a:endParaRPr lang="en-US" sz="1100" b="1" dirty="0"/>
          </a:p>
        </p:txBody>
      </p:sp>
      <p:pic>
        <p:nvPicPr>
          <p:cNvPr id="6158" name="Picture 14" descr="http://t3.gstatic.com/images?q=tbn:ANd9GcSeO4Ycku7xsISKzs7-V-V_B6jr4wn1klF7zL8bmwgfkxF_zsTg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7642" y="3770529"/>
            <a:ext cx="2041958" cy="27438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41655" y="6533463"/>
            <a:ext cx="1713931" cy="261610"/>
          </a:xfrm>
          <a:prstGeom prst="rect">
            <a:avLst/>
          </a:prstGeom>
          <a:noFill/>
        </p:spPr>
        <p:txBody>
          <a:bodyPr wrap="none" rtlCol="0">
            <a:spAutoFit/>
          </a:bodyPr>
          <a:lstStyle/>
          <a:p>
            <a:r>
              <a:rPr lang="en-US" sz="1100" b="1" dirty="0" smtClean="0"/>
              <a:t>Claudia Jones (1915-1964)</a:t>
            </a:r>
            <a:endParaRPr lang="en-US" sz="1100" b="1" dirty="0"/>
          </a:p>
        </p:txBody>
      </p:sp>
      <p:pic>
        <p:nvPicPr>
          <p:cNvPr id="6160" name="Picture 16" descr="http://ts3.mm.bing.net/th?id=I.4815032789763258&amp;pid=1.7&amp;w=111&amp;h=141&amp;c=7&amp;rs=1"/>
          <p:cNvPicPr>
            <a:picLocks noChangeAspect="1" noChangeArrowheads="1"/>
          </p:cNvPicPr>
          <p:nvPr/>
        </p:nvPicPr>
        <p:blipFill rotWithShape="1">
          <a:blip r:embed="rId9">
            <a:extLst>
              <a:ext uri="{28A0092B-C50C-407E-A947-70E740481C1C}">
                <a14:useLocalDpi xmlns:a14="http://schemas.microsoft.com/office/drawing/2010/main" val="0"/>
              </a:ext>
            </a:extLst>
          </a:blip>
          <a:srcRect l="4310" r="7320"/>
          <a:stretch/>
        </p:blipFill>
        <p:spPr bwMode="auto">
          <a:xfrm>
            <a:off x="228600" y="3657600"/>
            <a:ext cx="2047875" cy="29437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6494" y="6577340"/>
            <a:ext cx="1577676" cy="261610"/>
          </a:xfrm>
          <a:prstGeom prst="rect">
            <a:avLst/>
          </a:prstGeom>
          <a:noFill/>
        </p:spPr>
        <p:txBody>
          <a:bodyPr wrap="none" rtlCol="0">
            <a:spAutoFit/>
          </a:bodyPr>
          <a:lstStyle/>
          <a:p>
            <a:r>
              <a:rPr lang="en-US" sz="1100" b="1" dirty="0" smtClean="0"/>
              <a:t>James Ford (1893-1957)</a:t>
            </a:r>
            <a:endParaRPr lang="en-US" sz="1100" b="1" dirty="0"/>
          </a:p>
        </p:txBody>
      </p:sp>
    </p:spTree>
    <p:extLst>
      <p:ext uri="{BB962C8B-B14F-4D97-AF65-F5344CB8AC3E}">
        <p14:creationId xmlns:p14="http://schemas.microsoft.com/office/powerpoint/2010/main" val="225847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s2.mm.bing.net/th?id=I.4656136189445245&amp;pid=1.7&amp;w=112&amp;h=143&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787" y="3858258"/>
            <a:ext cx="2349448" cy="299974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ts3.mm.bing.net/th?id=I.4674883710682398&amp;pid=1.7&amp;w=168&amp;h=141&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27" y="76200"/>
            <a:ext cx="4427973" cy="371633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ts4.mm.bing.net/th?id=I.4729073312663499&amp;pid=1.7&amp;w=109&amp;h=141&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235" y="3883909"/>
            <a:ext cx="2299118" cy="2974091"/>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ts1.mm.bing.net/th?id=I.5064639104353092&amp;pid=1.7&amp;w=120&amp;h=152&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233" y="3847696"/>
            <a:ext cx="2376554" cy="3010304"/>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www.internationalist.org/claudemck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10" y="25650"/>
            <a:ext cx="5275153" cy="38220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962400"/>
            <a:ext cx="2438400" cy="2677656"/>
          </a:xfrm>
          <a:prstGeom prst="rect">
            <a:avLst/>
          </a:prstGeom>
          <a:noFill/>
        </p:spPr>
        <p:txBody>
          <a:bodyPr wrap="square" rtlCol="0">
            <a:spAutoFit/>
          </a:bodyPr>
          <a:lstStyle/>
          <a:p>
            <a:r>
              <a:rPr lang="en-US" sz="2800" b="1" dirty="0" smtClean="0"/>
              <a:t>Some Black artists dedicated their work to fighting for a new box.</a:t>
            </a:r>
            <a:endParaRPr lang="en-US" sz="2800" b="1" dirty="0"/>
          </a:p>
        </p:txBody>
      </p:sp>
    </p:spTree>
    <p:extLst>
      <p:ext uri="{BB962C8B-B14F-4D97-AF65-F5344CB8AC3E}">
        <p14:creationId xmlns:p14="http://schemas.microsoft.com/office/powerpoint/2010/main" val="3606152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5005986" cy="1446550"/>
          </a:xfrm>
          <a:prstGeom prst="rect">
            <a:avLst/>
          </a:prstGeom>
          <a:noFill/>
        </p:spPr>
        <p:txBody>
          <a:bodyPr wrap="none" rtlCol="0">
            <a:spAutoFit/>
          </a:bodyPr>
          <a:lstStyle/>
          <a:p>
            <a:r>
              <a:rPr lang="en-US" sz="4400" b="1" dirty="0" smtClean="0"/>
              <a:t>Followers of Trotsky </a:t>
            </a:r>
          </a:p>
          <a:p>
            <a:r>
              <a:rPr lang="en-US" sz="4400" b="1" dirty="0" smtClean="0"/>
              <a:t>some</a:t>
            </a:r>
            <a:r>
              <a:rPr lang="en-US" sz="4400" b="1" dirty="0" smtClean="0"/>
              <a:t> left the CPUSA</a:t>
            </a:r>
            <a:endParaRPr lang="en-US" sz="4400" b="1" dirty="0"/>
          </a:p>
        </p:txBody>
      </p:sp>
      <p:pic>
        <p:nvPicPr>
          <p:cNvPr id="7174" name="Picture 6" descr="http://t0.gstatic.com/images?q=tbn:ANd9GcTAI9Nw-nXPGzO1q9fizbEyVuQsz8Vpo7kegqHlbn1pvREky7x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42" y="1524000"/>
            <a:ext cx="4706702" cy="25061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9642" y="4038600"/>
            <a:ext cx="5430270" cy="338554"/>
          </a:xfrm>
          <a:prstGeom prst="rect">
            <a:avLst/>
          </a:prstGeom>
        </p:spPr>
        <p:txBody>
          <a:bodyPr wrap="square">
            <a:spAutoFit/>
          </a:bodyPr>
          <a:lstStyle/>
          <a:p>
            <a:r>
              <a:rPr lang="en-US" sz="1600" b="1" dirty="0" smtClean="0"/>
              <a:t>Raya </a:t>
            </a:r>
            <a:r>
              <a:rPr lang="en-US" sz="1600" b="1" dirty="0" err="1" smtClean="0"/>
              <a:t>Dunayevskaya</a:t>
            </a:r>
            <a:r>
              <a:rPr lang="en-US" sz="1600" b="1" dirty="0" smtClean="0"/>
              <a:t>, </a:t>
            </a:r>
            <a:r>
              <a:rPr lang="en-US" sz="1600" b="1" dirty="0"/>
              <a:t>C.L.R. </a:t>
            </a:r>
            <a:r>
              <a:rPr lang="en-US" sz="1600" b="1" dirty="0" smtClean="0"/>
              <a:t>James, and Grace Lee Boggs</a:t>
            </a:r>
            <a:endParaRPr lang="en-US" sz="1600" b="1" dirty="0"/>
          </a:p>
        </p:txBody>
      </p:sp>
      <p:pic>
        <p:nvPicPr>
          <p:cNvPr id="7176" name="Picture 8" descr="http://www2.cddc.vt.edu/marxists/history/erol/1960-1970/ep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986" y="0"/>
            <a:ext cx="3604614" cy="3937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7285" y="4495800"/>
            <a:ext cx="3686715" cy="2308324"/>
          </a:xfrm>
          <a:prstGeom prst="rect">
            <a:avLst/>
          </a:prstGeom>
          <a:noFill/>
        </p:spPr>
        <p:txBody>
          <a:bodyPr wrap="none" rtlCol="0">
            <a:spAutoFit/>
          </a:bodyPr>
          <a:lstStyle/>
          <a:p>
            <a:r>
              <a:rPr lang="en-US" sz="3600" b="1" dirty="0" smtClean="0"/>
              <a:t>Activist who left </a:t>
            </a:r>
          </a:p>
          <a:p>
            <a:r>
              <a:rPr lang="en-US" sz="3600" b="1" dirty="0" smtClean="0"/>
              <a:t>CPUSA to support </a:t>
            </a:r>
          </a:p>
          <a:p>
            <a:r>
              <a:rPr lang="en-US" sz="3600" b="1" dirty="0" smtClean="0"/>
              <a:t>Peoples Republic </a:t>
            </a:r>
          </a:p>
          <a:p>
            <a:r>
              <a:rPr lang="en-US" sz="3600" b="1" dirty="0" smtClean="0"/>
              <a:t>of China</a:t>
            </a:r>
            <a:endParaRPr lang="en-US" sz="3600" b="1" dirty="0"/>
          </a:p>
        </p:txBody>
      </p:sp>
      <p:pic>
        <p:nvPicPr>
          <p:cNvPr id="7178" name="Picture 10" descr="http://upload.wikimedia.org/wikipedia/en/thumb/c/c8/Deberry-clifton-1964.jpg/300px-Deberry-clifton-19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394103"/>
            <a:ext cx="1673289" cy="237607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ts4.mm.bing.net/th?id=I.4581021522726099&amp;pid=1.7&amp;w=96&amp;h=151&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377154"/>
            <a:ext cx="1447800" cy="227726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ts4.mm.bing.net/th?id=I.4954151074726719&amp;pid=1.7&amp;w=92&amp;h=145&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776" y="4394102"/>
            <a:ext cx="1472210" cy="232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UTExQWFRUWGBwYGRgYGSAeHBoaHCAdHxsgHhkgHyceGh0kGxoaIC8gIygpLCwtGiIxNTAqNSYrLCkBCQoKDgwOGg8PGiwkHCQsLCwsLCwsLCwsLCwsLCwsLCwsLCwsLCwsLCwsLCwsLCwsLCwsLCwsLCwsLCwsLCwsLP/AABEIALwBDAMBIgACEQEDEQH/xAAcAAACAwEBAQEAAAAAAAAAAAAFBgMEBwIBAAj/xAA9EAABAwIEBAQEBQMEAQQDAAABAgMRACEEEjFBBQZRYRMicYEykaHwB0KxwdEUI+FSYoLxMxVTcqIWksL/xAAXAQEBAQEAAAAAAAAAAAAAAAABAAID/8QAHhEBAQEAAwEAAwEAAAAAAAAAAAERITFBAlFhcRL/2gAMAwEAAhEDEQA/ADCasMiTHXp9/pUKRV1lqNdvv6ftXWcRV2hM6fMVYSdh9K5SmamTWPqicvUJ7VMme/zrlLZ3FSBrS3vOtcq7SPkqM6VKiDv9KE8S5jZw6gHFDMdABPrPTbU1a4XxprECW1zAuNCJ6irEuvEgEV82qYk/Kda+I1hP+fuK8CxGtCSZorwODb6VS4rxHwGlOBIMWF99qTH+G454l0vAJN48QiPYWFMgaCVwL1yHhSnyTxhbviMuEKcaiTr5dLnQkEUy4uMsnXoO9qrE7OJiLfOvg/bW9L7TriFE3UJmLT6FOo9bUWxT6UoK1GABm9qcUdO8QSoFAIBmDee5t6Vb8eKyTFc/lLqi0kGCcpN7k6wRa3l9DTvynzOnFtk6LSYWNdZgg7gxTiMhUFHr2qMI89oiNrGZt2iJ3rllwKVYyem/rVopntWUqYl5KUkrISkak/zSw1zfhhiSEOApciTBgKFpk2iLH0oX+JWNcQ22AZSpagRa+UWsL9T0kdaTncS1kAGbPvNoi9akDb2YNwZtt0r0mddPvpSzyhjEv4Jv+4c6ZSbmYBOX/wCsU0tApQJF4E+v/dZsOomWSlJElUknzfp6V2oCbmD8q6SLzr2qHEJvBEDtUgnmlsBsrzpbUIGZRtGpEb2pLY5zw7aIWsz0SoFR7EJlI+Zp45m5eTimFtwmVCy4Egi4vrFvlWKYjhqmipGT4TkJjeTNb+Q1rgHFji0B1sIDehkyu3UADKbDU1c4gy0hJcUhMjtcnQAbkzFQcs4VGGwKFgDKUZ1K62k1kvMnO2IfdV5iEJWooi0CbadoF6e7wMaArHPYs+CSlKEQXSm6SoXySCZtM7SPnO+8DAC42AB+UdNNKz3lTnZ1hXhG7azCkwN7TMSDpTDzLgHnSPCdyRMjLckHZWulVigU1xIqKniSWgdVmAmNhMfKoXefUhRgkidQLfqKB4PgS3nfCU5KxpmUYHoT66CjOJ5I8M5fGaFr5gZnffSrwtBd4y02YK0yJsDJ+VXOE8ZafSS2oKCTfrNtqSncDh22MogqtmKlRIvP2KuYHmLDYLCpGqlicqAVZjpqTA0re6zYeS7adtP8+lTNvgjymswb5pxuIQQ0jIkiZSCVWvqfKNOlAFcz4vDuDM+tNwSDeR6R0osEjZ3MfCgBB6mauYd0KE/Osqc/ERTipaaTlmQXNT+w10HzrrCcTx3EFFptbLKT8YSYke5Kj6Jis35ai9gcA1iC4vEqUCVGVZgDuBrrXHLricPxFsMqV4azlUVEGRBI071YXhMO2VILTfjtKiSoiQBqZsdtRQzgmFadxuHbaRlKQFOkEwSgT1iO9tai1xSglJWdhJpDxGDxmMBdDqUpBJCZNo0sAfSaOcY4utxZYZsIOdes2PlTse/rSa3jVlIKnilcoCEpVZQJIk2tpeO9ZkNWMDxl1bT+GeuQjMOoyqRPsBNSs4/FaB1hCIEZzOaTG3WaW+GcSfRjFKQApzzJVMlImLBVpukX6VSXzK+0VNhaBCjcJByk3VBIJie9aB95CYc/rHjKfhhZTJTMkpAJ3F6Lc4cMxISp3D4h1JEFTYMpi0kWt1Pzob+GiHDh3Xf9TkzfzWGnUCTQ/mfnhzxC0hQQkSlR3J39PQUXtQFxq8UkZziFX6KOYg9omJsDoSKN4jhicPg860qD7qDm8RRKhPwgdJiSO1KOH44pKwpQULiMyRpIIjMNJHWtGx2IbdWrxUuAluZSkkJJjLMSRAF/U1VEFvg7KkZlqKV/8dQb7g1JwPjZwLyyEqWkgA9dbXiP0rleJZUFOeE266pJzZswAEWUmLUx8hcOwy8NiFurGWQDNoAEgjSZ2H+2nS9//L2lAnMttZ0K02n1BMX61onCsel1tKkLQvyiSlQN4vp3rG8d4SzlSAQSTm3CRIEjSb3pj4Bzm3h0ZEsNosBIsSRAlV7zrRZoWecODLxDDzjnl8AlaCREg2NxEyAn5VnTbWH8P/xqKs2bMpWqcvw2MzI0pu5q4g9jRkTZAklKZ80Dc6mNaQA05OS5JMAXJnTT3PtNXya0zl5SWeHtYhN0hSi4kH4VBRyGPyjb3q5iPxURnADRiLkkT3gCR8z8qRsYC20nDzBsD0JEz6hNxIqwxy1Iu5FvKEiRPczpG4605oa3w7mRl9kOhViYyn4gR1A0qg6HXMY240pRZlOYDTQkz71lvB+Ju4cqCEJXJuFT84SQaL8N56eC1JU2lEoIJE2vtN429Joz8I/8zcyNsNryLCnikhCQZudJE2uaQOHcJEF99IcxCrobmStZuSsbJBNzajPAggJSI86ybRcDv0196Kv8N8RpxLSwlxaSJPtYna2/0pkyLSTjuLYgtqwi1IFyVlIhISPNpFouIHagnASUrCWWipV7kWMSbGaYjw3+mYcbfut05VQZgXCbi24jT+Fth9bC8qlLSBPnbFiDtNMSXiWCLjiVoa8NUgwvUqMRCReLDenjEEoCFOrQCEwSbSqL770A4JwBzFFT3wNNiwE3voJmbTcaUeHCWFEBwNhLdxmOUSTa86VVEnH8UWnEFzCwlISE5gJBNpuQfv60HsShxRUsqUqbkgmT6/tWk8V5WXiHCSooQBYIAkK6kEiR3BOlK60qwiiwXMKkpN86rnvppUhvivKrLgKwAN4gkGOw7UG4agFoNlGhVAI+ET30q5znhVJbL7Ty0iYKUnUHWL9AaWeH81hAhSDZXmUL2jQg6CZPWqIy4bmfD4VC21IK25tABg2kQbRP6711wN/C8QU4tTKCoq0WBmCQBB6CTOlDuKcNDzKUJkZiIMCANZO+g96u8P5RThkksLBdCfjWJB/4g2G01WrEPCsKw0+tpQAg/wBkrQIWoaC4hQnYRPWmfheCGFc8ZSIKkaCB5iZMJ/KmJHbrQzkzDPF9TuMIKgCEpgZRp5o0naaI8T4mrxRcAiY0MGfS8Da81Ii8+YyX14nDvA+J8WRZzI0F4NgY3qDkQYhLxxUnKkHMTJCgqRl6kk/KKujl9SiUNIBUmSZTcnqVCDcnSbHvVdnCqViEl05VIIOUKJ+EAJkExeNhvVA1r/1NptAfUQhBsNNR+XS5IB+VZfj+NONpcaT4iFBUpAVYCZgjJMwdQd6IYl9zFuA2OXMlM6aZiY0G49xVXiXKuIfXnU4lSiEySnKB2tYkDtNEhVeTnHQsuq+EqSCTvqLU84j8OmMUpLwloH/yJAFyOn+k9bHWlrEYA4RKCt1SkHygZYmdSANTYd4AozwjmctoypVKSYPrv8u1V56T3iKVNA+C640hqyAFENmCAAQPiJN53JPpSxg8YlnEq8VCHXSucpSVeZV0xpGun6UfXifEeuZhXkTfWLmNZ29PotcUxg/q84hIBT5iDCSNJO8x6W71Fe5lx/8AVGfBcQW7qzADINJsbJmwmjo5sxKmUqKEHzJQSqVAA2FgRcgSbxS7zHxILQEBedayVKyxl83RIJ7/AMCmfBcvPJwYQopXnGYCLmLRP+21xrN9KuMBG5m5VcYfUEkKRmIBJjL2UDcW30pp5K4cryMpW2ptWZTspzJchQFgYIIBgHqJr7mPgi1OJJQcuVCRYicoAv0vJvTBhuBvMJb8JAlKVAkCCZvpIiCT7RPSreAQeIKR/WKslttKyMpsCATFheCI+719zTjMMpIVh0NoWDbKTCheSAdR6xpVPi2LCMUoODTyqlM31BjfX3iueI8QbfdQlLSJlKAG/wAwH5rRBM6bdqcJx5EviGpgg5rbfCqdfu9XuL8AQ1jkq8MHOQERAA6kiNfTbvVXgGEcYxDJWiEqNlE+Uyk6HSYvGtq0fFYNK8qlJCspkVm1Mp/EXCoZU0vL5Mvliwub7zfX+KG4NzDFoJKlSSFeIHE2TlPlic05iNjoPWj/AOKGKC3W2ggqSEqC4OkwUwNzvQzgP4eJxISsOkN5fNlGjgItqLEXtpTLwVbl/jSQXHFMy3AATAlcSIBVO/71U5h4klYK/D8IqywmBm8ODCrAC5PTYVd5g4k2MQGmwkBACYTEW3sAJJ/WquKwyHWFJk5zo4SSfTWMo2G1IQctcbLTLziirMoam95gEmfYVZ5V4u4PGU4sltR6mCuxJtBgCJ60C5pxUKDCQmEgElKpCrDKfYbdzVtBjDoCTGVMKEHpJM0/sGTiuIJUFG6CIUIsQdD7fTahbDoZeAXLjBIufNA79CNJiDUuG4oFNpG+UD0+7fKuHGYv1HcdyOho6OtJ4w220wHGXPDQRogwgpuTKSIB760oscQZcCrJUTBAVeBsb6H+aAJx6lBLayS2gnKM1hN9NbHareKxoSgkQCNO5+4rOYtU+K804jBullLy1NLAUCVEqy6FObUQQbWp44djOHvNNr8NCzlAJUkTIFwSdTO9IhwqcQlCXBJEwQRO/vE3oG3hMSmUtkhIJgECfkdPSmzRD5xZwBlQcEjKSkf7gLEbfzVPC4VC20qWhIKglSrDT06du9cY4LcR+VMSYk6jY2oNieKlvyoWMwgqBvFtNvStFbY4zmxTqNEpRa+h9PcVf4RjSl4BajAAPmvYn60g8O4i4MTnSkLUTGWLK29aaOGuKW4ZGWBYCCCZgAGTIuflQzp+Rh/7RgkEpP7/AHNIWE42624olBWErgiRmgTud9Jp+4jiAlsmdp1/SkRg586wQLk6HqaJ20OcRx8EuBBSIUZsY3CZ/NOvShjTP9tCjAW4VKMax+WbdKsu4xKmkIJMk3tqN6r8TfAWmDoCmLbQBt9zShfgrmR5JIgZCTPUkR9AaYlphJJ0uQB9Pl+9IeCxELKhJKcqTYHywT66nT0psTxFtTX/AJBF9VXn/wCO8/e9FAdzDiWxtmCE9N5+hMx70tYFPhBCZuoqJ7G59674u6VuAanMXCQItYAXMxP6VwMQMyQeh71Gj/LeEDjqgokJAk7H50Ua5HQrELS0kqbKDmUo/C5AgCbkgR28x0oLyjxDw8VBvmSQJGsX0rScBxHwkSsSFEq8ovBNiR7if3q6DOOAcgPKxmVwf22nPMQBBgza952rSscFGbJS2gjKrQ2FwU+u/arbnGEgAhKj7dfU0P4y8V4eZBk/luIg/M1nT29w7wUlO4IFzvbp6fpQ7mXmBbbYS2kOKUoJ1A1/gx86q8Wxqm/CCALEggm2hiT2qLEtEoUqZygQdLzJ7DQiK1RCfx/hBfWPHQnDuJEFUyFC8SAN7+YTrQ3lXAEPhKWVuu/EnzADKIzHse+1P/HGRicO0+3dxKQkiTeBceoMkdZqxgwjCYIuGC46JHYkWGoJAi9Wkx8ObztIDrY83mymFBM3BmNZGmxNVua+P/0jKQPiUco6gDVUfKr3D8VmCNQA2n5kAm3YR/8AtST+LbBCGljbMDv0PtYGsekqYribgfLiiTniVzuIE9ekVdwnNa8M0+lrMrxgSkzdCzAV+k+9BuF8WCyUxIi++v6etXf6cElQSSBYyCAO2v61vPGdC8IggHPYyST1k2NQuYseIBJJjTtfv2Fqv4hwDQeg9aDLw/nm83HTeaYVjFYEvrSfKIuuYFux9LRV/HtWOUbfPpUJUdIuCLa9v3+VWcQ0VZEi5X5ZNtRqeg1qq9QcC4erIJEAXJ7fztVnELk+W4Fu2gG9cYbjoZbGFEnJYrAtmn+TArptJyxqdTaLnX5VUIw5HSqfFG/IDmnMf8/tV1TkdBf1qDiuDzsqIMZCF9uh+hkUFc4I6Exn+HrOum/pRh1nDrOb4e3jEe8RvS1wWFAIglKvKe8m9r7E3rQOHcr4ZlGQNBVyZKj/APzAqzQS0kxce38RQHj6fz5hnESJvF7RRA491xP9tojudfkKF47hjqykhN/hMAwNZk/e1OCBvBR/fbvEqidx6fOtJw3LaUw22VIWoFRc8pEjqALmD29azh5heHdQlRMJIVa1zEx3sPlWnYTFJcSnLcLEW+K/WL6mARuQKvDFnmBh/wDoyttxKyLwE5UkCdCDOmxpc4KU+ECq5KZPSdT2ptdw60YJaTIKUKkqN7BWvfqKReHPEpTfVI22I/mpLfD3wtagAZSOo76CoOJA+IIE6zJvfSBMnvFUOG43I4ryzmg6aa6/e1XHXpKioGcki5tefepO+HqjOYspVrdAAPqmiuEx6AIMZuki/wDmhWDwuRtBNoAneJvPQa1bSwnISd+0FJG/SJqSpi0/3SqxED9TPtNcvAZ03I96lQwFKBVBKRY9TXeIYMoMb3gearFrz+pLb7SwCTKgImT5TEfKtLa440hA8RV0iDmBkkATE/FrtM2ikN/ChTrIMjKZ1vYE+m1OK8RGQRKFBJgflUlQj9YoxDWHCHglxNgkZkg2F9CRqDlOm1CH+JJcZkSM6kgeoKhPpTH4iQkwf/lF7ntSvxjCoYQ2BJQiV33ggqA7wVUIK4vxtBeDWVRcC80hNkpIMkK/1HT7sSfJDUdSBAsff2tQTmROVaVpIhUGdRsJt60WLSQgRlJiZSoEb3kkZv8AFRL3C+PqZK0mSnMcyd5EiRtVXF8TViFJzKjLCEpBiBpHr3qrxRstYhU7gKHSDf5/xXuGCQ4hYIEKSo/fpWu1017h5yhO0pJvrtEjsmBQD8SgFYVJtAWL9QUqHvTF4ogLkfCfv9KB88qCcES5OXMCZG246TWKZWZcEwRQggC5NzGwJyz3j96Jk+WATfUdT6b1wzxBlafIQBHWPaukuAaGR03jp9/vTWVd1uJEaDWP1PWhHFFABJJPxCx9DRbFPg2NusmhPEBIEAK84sbTrvWoljBYmSPiB1nQexOlEcdzMhALLqCTAIWmAR2JiTvNC2sKVEFUg/8A102FRcy8EV4aX0gQICgBprc/T6VGiicdglwsryBPmKBYTtFpn+aiPGwtRGHSI0K3ASI2hOvzpKQ3MAAk0VwvEXsOI0HRSbe07RVAMoZWSZeTr/7cfrVjEKIRCXEqmxCkjKR7d6Gs81rWrzshX/xBmPQzR7hzrS1hCG30KInzJGUARO/apJsOhYSAVpJ6oSnQdRmJHypmwmNKkgmPlM/UXoBxdnSQJ0BP393q9wjGgt3KrEjym1FKscSknKPLYzmTHsOpNDOJ8QKQUtgISN4170Zew4VQLiOHzOZbECP1M1uos8T4U8slV1gAkQmLCJt7z7V7y3xXEh5vwDKkHMAQIsmPNJAiCdxr1psx3FWmgFuDyhKgE/65AECPShfITScqlQArMY6xbXtWYy0Hh3EDjMG8pbZbXC5SesGfbWKzvAmEN32H6b1o3LoWQ6RodFEa281vWs8WIW4DGYLUkj0JqMU8QwkODNaJHre0QfWpsNjhOUJkqOWCdryd9APrVbjbcJSeix7CDv61VwUpWhRv8Vra6e9KpgxeLKEnRSSLwNvXqKr4XiWb/VPa4++3au3XJbgn37HW371T4aUk3A0sPs0YcG5TmvOaLH57DeoeIYnrtG1jprUOEWEwpRISDlUeiTv7GPrV7iITN1CAUydQATqSfu9HoXMZjAFIUSI0A6/LpThhMhSiYn3vI6CwsdP4rO+MY1pfhpZUlXnTOW+p0j2p1QMrTZOoMH38oPqAfpUjOlfwi4FhEdN5j2qrzKwC1nyk5DmIjVMQr2g/SucFxGTcEnQSZnvb9KIYg5hvBsbaa0JnxZDrAQkTkWUG9ylJAF9pTF6L4jTKs3iyJAgTrMkn7FRYDB/0+JWgQW1lK0GIAsQRbWITrt3qXimBX4wdM5UtmdT1+dutOLShxnCvOOHww3lSAmVOISSRfRSgfcdaoq4e82jO44wARAAWkmY0hJJPt2os0nO464hll0KNlOp+ERqDIH/Ez6V2vg8+d43ToomZAkgobSAlIHUwB0qhNuF4uVNBYQQEyAnVStAT7kwKl56T4+AWCAlRI+I5RPvXuLwMNNgEpCYzXsZBP0IBn/Nc89ZVYI+IRDmVIIJgqOmXqZ3NFEY8rhamlQQqxkKAkH5aW9asDGZYlR7SlQ/UUTXhMQ3lyK8REWSu4HafXp2rpvB4haAtTDRBE/HE/NVulapgS7i0kRmAVrJJ/S1USczid5PwCR1k3Aim1jgi5u003a6s4UB7CSelB0Ydb2IZaTlBUsgKT1AMjS2401qiWXMEAmQ3lPXMT8xpRPFYppWGW2VthRQRlzAGY0idZo1zjyucIyXWn5EgZVgTmUQJChHy1tSxyjy80+p5C8qiUm4HwmxsTeQZo3V0W2cMEJJAjufvar2GxSVFIXf/AKvG/rXLyS2VoIskxPpMddaHYh1ORJkzJtGn6D27UozthMAgADoPv3qU8TKDmSqDeTlBHYEevppS1guImbmAavYx7xB4YmZAt/PyqxO8fx0ueHMtqknQxtBFrg3tU8uj/wATwCSNDl133Eeld804QoQ2NFnKGyCdJVMSSRcjS3YVa4dyKlaApYUtR1UhVvqCZ9av4FR/ndZsloA91T+1DMPxl1x4rBCDB2kT09Tap8ZwdaVZQkifKDAFyDr2tNM/JnA22WPHeCcpT+YTbc/tWtnaqviuXG0MqVi5WvKrK4kyN4EC2tBOVeMJw+HUtUHKokAG8wMsjpmi9MOGD2LU4geEnCIQoqyAmdSICrhXsI71nDONyhSDdKtYF7aR71lNB4P+IpTh/BS2FZWj5gqJIF5EXlR2pWwGOU4VknzFUkz117m4qXl7DBLJWUiVGxPQdL9RPtUbTH910iwJB9zJ9N6lHXGnfIRaP4I/aqRUMiDAi+gPWaJcWRKItcEbe/yqFvAFDRzAkpUoERvMH2pIhhXZQbntPpQdlzw3ImRMfP8AzFecHxJEpMH1++lT4vDfn2Bv9+sVIa4Xhg6lQUNZ22rrlrhjuIxAw6gcg+Jc6JExbeYiDXvDAQrWPXQz9ijvK+IWl5RSpCU2K51KEm8EaXO9AKnPKUt8QUWwE+bNAEDXpoNq0blwhzDrbJKSRI0MWM1mHOnEkv4krSCJ69zI94iacuAcS/tIUAoqCJ8pFwLGQTJHb96vEaeFYpIEZQFAwYsM0dRrPamRgnLKoE7E0jcuY5JxRAslwghKhBST0m0dD3p4Rhh+ZvNH+szr6W2rN6XqhiGfOlSTJzHQ6CD73MUP4myC0sG5ym8XFvkfpXvH2ynEMhKlMNEKzFohMkxrba2246UK5o42hphYac8UhJBCxe+5VA0BqlWFXAKShlOdJcJBIRcJEk3J39O9dYZ44h1DeacygjXSTFgNQDe8Con8WF4VATmlKQmZkZh/tGo/mg3LfEww4h4gqLZzQDGm06Votl4hxFpJSyFBS1GAmR5YGpGsAJk0sfiZiVKGHaiQHcxIgiwIHpc70N4PxhvG4sOJZGHyhRLiDC1EgnzKNtum561JxHijjqXEOBB8Nacqrg6idzcZtelZ6QQ3xH+2psqEH5p3ke4Hyqzyy008FpU2XFgm8kkbSQCCPWgvEW4WrfXb6/Oq3BsQ6HiGYJ+IyoA6XvI1j6+9KOuK5ecH50xsA2SR75xHrQPl7BuDHttKcSG2peK0gSLFMAnS5A/6o+ce7kMtwY0K5AnqQZn0mKpq5YeDwdKUp8VstpbTM6hW1h5ZME7GlLnOT7y2X0OOFQStooSQnuTcC+lI/LHMi2VKKUpAXmTJItM6D3p74twtx1lTi1pCkpzlH+1I+KRINo7iT7Y+SVKhM6kx/jSgGLGNKSSSNYIMRI3uapJ4YXEPqzWZSF66+aI/XTpTPnSvhyVOSVZRBM2hRFjsSIn0Fd8uNsDh+I8ROZa8wAABgAWvrrTSQ2flRXhziisTcgg39Z26UMba/wAUw8IwslI7xaD2pgifj2OUtbYWtSikGJ1HuYInrVhD5AAJ2Gp07V9xXltwuJc1aSoNkyPiNxt0vXOLwagqACB2J/ijj0jzTLrz6WlttJSnzmJkae8nv0pjRh0oSlATKUwEpIBiNLxb3pd4Vj2mnnlZrmBrM70THFkPGUORGqZgn0M/z6UX9IRaSlSX12lKI0tEE++lYRw/C+I6hExmUBNa9wDiSXUYmJABsJ1GSLH2NZNwlZD7Z6KFXrNMGJUWlBAIHh+W8wekdbVUYdzqV2g6m49OoI+tXeZcCpB8QE3sAd6CYLiim3JUnNaI6UkSxzkNz01v9KIcWbviyoEEOLIEa51eWPnQ/jyIbMWBMgT86nYWXvijzgTE3yx/FSodw9shTgIgwDBt86t4xUoKtdd+th9au8QbAKl9QLADaa4wKQsZSY1n1AkRra1WlY4E6pSUKy7dNew6GmvgnLjeKwzhM+ZyEqBggJtc7Scw70n4BospdOYSE5gbmCsSN+8zWh8gAZYFggD1UTN/TX5VUErnjkJOEbS8HgSomULPmJ18p/N3ory+EpbbeKjZtIATebC2XvH1oZ+J/FP6hXiFUgLUhoD4cg1J6qVr2GUVLy1iMzDSTmgDUapgm/eNaz5yfXnFOMqL7bqC2gZymDqkkyc42SYEmtJ4XjsUkpDrbQBiMi1LUqdNfKB3JpD5r4SksqWVSYKkOCMrkbFNiFxe8/WnvlHHZmGAAsJSgEKJkQYkE6zJttFPiE+YOGuLZPhH+6LgEwCZFj7TWHcwvPNpShwBJVmSpOhBTAIPXYzX6JKtqyT8X8GAvDrCbZ1JUe5yxfeydOwrPyqz9DoKEoJjUpM77g9qYuUuVVYnMkEAT5jGgtMf7t6FY9pAGYXvpMkk018s8Taw75wyyUoUkEnTzEJkSL6bV0DvmjiaMH4eHaQQwnRUSVrtnVm3gEW62tXfBm/Fwr76VZCM6SkgAFswrL1BJEz9YoVz5C0pDKf7TaiQVEz5hJIm+WwonyHiQOEYsqVHmUB6lIEd5JHzrJDsdw3xM51UDMHvf79qBYPBTi20EKQVCBNr3j2n9ac2WDlJSJhM6/Sl44dWKxzSFeXyqECxACVGx2N9aYvDHg8PIBKR4iVALSr1sb6JImIFPfF8cttkuIZLv1tuYuSYkQJpOGMyNZzd1vynLooAwk9+sTY06M8VZOHLpWkIPmKjeEqAI1jrWamfcjpUl7ElYUhBByoVNs8kwDtYH5Uqc58tNsOoU2uc5IUDrMk5gBFj029KY+L8yIQHVQQo3H+rKND1ANZvxPiPiqzXmIJJmTue09BanRTGnimZCWUQcoCR8xP32rVcH+HbIwiEkqC8gUozbMRJkbiaxrkyP6tvNYZ0zadD97V+jWeKtEDzATpNp/ar66Ufl9q20U3cqNoUUhUgCSSAdgSP2oBxfCBvEvomwcUBEaZrfSmfkThCMQ8llZUEqBnKq4AEi8Eax7W71rxGPguOGISMMAkEL8YxO3lEje97048M5SYKCXUJWoqJk9Dt2HaoU8mIw7qX8MDmSMqkEiFDqLCFUZDrn/tkf8o/Sa52/gvzfwt4la537bz9BVjiLikOgGxKQodwZqvw5MLXNrDUaX70UxyUuOJW2mEhIR6lOs11DnhTxDbiTBzKBzEm0eljrQjAYQF7cQowY72tpRVLJBjroBtVvhnJinnRCozG5y2A3NGKjnN2DbDAUSpQkTEdbydfaKTeX8G24/KkylIJgj5W7Wp25+xiUJThW5KrDLJUY3vHtrQlPKzmDYS+sjM5bwwBITE6jU6WjpRFVLnVbaW20pupRuY2H11qjwddhfrPQa1xzMSooMaA+oj9KJNJGQecEneZg7wD3qiVsXj/ABUeeRlVEm0/T7ijHCeBuFtS1yygJKpUNRbyx1Pa9U+XnMOjEf30qJBzIAQSAbCbXtFvenHmdYylYlSIEwoggHUg/rFXUJDYlbrzQlA8JtEHYhIACukGx/evMDzI/glONqBCjCTIuB2nsfuamVhEJGJWmClVk9hlzA+vmilnE4px1WdxRUqBdVzAsPkLUCvcXiisBMqKBcA7H2/WtA/DvGFDYTBImCOskwb7XvFZ7hUgrSk7qH/VNnAOIJYzkfCARBN5uExIi370xTloXGuFLUCoZQ2rVMAhWskAgG/XWveQMcf6HIqQWypHm2gn9JAg6UDb5peDSEBkqWoBSEplSgDoSIgHoPe1S8BZK2sQlSi2fEIWlYKTK0hSVAKgAphVvzA+lZLQuH8VzMhSjmgeZRgfPSDtG1IP4lcbYdYS2FBWZwKEaHLIN/pPegnFMFjBmDTinWySczUwr1AuDtegXD8E49iGm3RlygjKo5ITJsAfhuZgC80ycquuHgkqdylSW5ASBN/9SosEiao8x45bj3iqVmUpIJiwTGgjawrSOK8PCML4LZSwkwCogadZOpJ3N6yzh3DnHnMjacxuY0BA9760hJjuNOONlF8tsxtf+Nvl3q/wPmJTWEdwwCVB1xJIO1rkH1i1XOLcJbZwBNw4pwJUDIIUn8pG6RJM+lLnCGiXEACVKWiBuTOnzona6aXwvHJTlJHlMX9BB+p+tRJ4nm4lhnLKSHFNhIsqCDKokTIEe1UncIVFLWZQn4gBpGxGx1/zUfG8I3h2WX2g4FNvIlat9euv31qhfIxi1AGYgkbyBJEaGgeIWVLUknSVgqjKElV97DMVG/b2uYfE5m5JN1KOljJ3J0qrzDh5azp2ISY6HWw2nLUi07iCpRJJM7npV3gnDEvlSSogi8ddqoKbE2950ohwxSmn0HN0sL2PYVMivGeHJbRCBlyie5jvtvTd+GnFlONrStROSImDYzEyRpEUv8WMtrNhYzfp9aFcr8yKwj+b4kqBSodtu283plNRYzCFTjt4PiKid/MdqM8gLKMUgEkEKzH5G+ldcOZ8qiqCSSSJ1JPrVjg2LAxQMSEjzGBqQRGmwNRayvHqVkyuRJuOo9wO1XkYsxqPv0pbwXFG1ADMMwP+pPznoCf80VbdSuSlUgGPinTvWclZ3GP4zlvK0FJMqjzQdb+1X8Lw/wAFptTibE5oULQYAJ6ab01IwxAlTYV2ka+hgD71q+lsKQApIuLp1Hp3pl3pql3FcnNulK2TGZUqPYnWevb+KbsJgvBQG20Zr3VaPU3B2GgNV2cOB5UpgDYWHy0q22ogRmJ31/ePpWmKrYXl5lLqsQsZ3VQcxuEgAWSIt8poJ+IylFLASBcqVJtcBIHprvTYhRj57mI7Up8+uBIaJOqim/p0NtjpWbFO2f8AEFSmIG8+UnY9qscOwp8NOUkhQBHvf99K4xSciFqM6GL9jEf5qzw3GpSyhajEIGY9Puf0pbqhhcKf6lOVcLTOUzuNAbaE2rQnjnYUoECPQgHp6TtSNwhgvuqUEqSnKUpMQc0g/fpThw3FhOHOdMOBYSpOoIkAEToSNqkTOa8VAUEiCsgG/a/6CoU8MQrDBJgLT5swBN/WNNvavMaDicYGkWAVJMaX7+w9aL4vAlslBHkIMRpI/n+aPAz9MpPQ+sXp4/DxtpzEeE4EBSkwhahOVY36EnbW8UlaLMi4J1rQHeVjh8Aw+kkvuutmI+Gc2UAi8aH37Xoo0XB8pMsFSypx534pX5rncJECSd70E4fx3+k4m+l0EtvpRmIE5VJ8oJ6WmfajfDeOrLJ8RMPtnw1gbkD4uhSfWhfiJ/rgXEJIcYUFAgGVAoi21jrQTLi+EuOqBS4hpkDy+EkFSgeqiIAjpWU/iZg/Ex6WGiVLbbGZSoBn4hcawkpvWo8FcQ1/aQpwp1CVXy+hiYPSbVl3O2Iy4pl5BMupWVHcpCokb/AkVRBPHeMPeEhlxzMpCc5Udf8ASBbWBMfOiPAGU4YtOJnOtEqPQnSLaRQl7DlTS3VAFS1WkCEp/KD8705f+hKeQhKVELSgZY0JAsDt395rSLnPzr7qitSYaSE5CDHxfqb36Wjus8MeCXm1yRkUkkgaZSDTlzJhHXG2sO2CpRVBTuD/AACk/L0pR4zwF3DFOeBmk2MxB32HWKBW0cK5YRPjJcW4FgKBMEwe8Cb302oJ+JbB/pFIFgkpVHz+kftXfInMR/o2xdRAKAPT/FWeaMcH8K9nQW1BtZuLGBI21tRUS+BYBTuDCgMyUqIVeSDqLfI/9VL/AEfiNLTGsjpeOl42v37VB+GfFCHVtGIUJHqmdBpuKacdwspV4rJtqUgd9un8U3tTpkaVSY3o9jML/ZbeGqCCTpI/mZoJiWVNuqQoaKI+/nTCxxdCGylSDkNtNflUljHXZkf6b21nvS7hmCswASeiQTPS1HeHNh5IabNlSkAmSCZtePlS+8lWHeINlIMWJFx3H87Uod/qMvlTbNaZAj63NFuCKbzoaSIOYebXzEgGVDv+3aguG4MlyFKUqdYsO9u1W8PjUNuthoAqC0iwMa79TT6daFjuCNQENIU2pF86SStZ2FyB02gWigjuHfsAckCIVqe5mDNN6HIHmGXYSJBOwvYH06VArhIdJWSRO2Yx7a2rIeIRFvv2qRI7/f71wkgQNK6be6TruKx8lOlZHSP5q022ojW873+9arSLT3qVpZykEyJ1y/S2nr2rsxXaXI1PYGLmqPEVtuJyuAKTeygCNtR7URAm+XW3Q/P+KgwvLLUXC1QfzrJHynT1rNMjMONcDefURg8IsIulSgRkV6CQI9aPN/ho+2hJaUhRAnIsmx1IMJgx+1aU1gABAAAjT+OlSLR2+Q296x/pvCFxTAZsOE5vCeRCswEAKHbdPXtQLmDmBS2glxlaZUJWLJVJiQZkdYpt47jSpSQUkkmAjQz+XzG0azPUUs47k7F4pRJV4LXwhKkhSramw06XpCbhPgBGUNKbkzmy6k7lWpqtxHhtllSl5RckgZQNtp/SjmBKmcOlDzpU6ka5QE20Exf3jX5qWG5YxOOeVDikszC1mwV1gA3sPSmqUv4Tl9t5SCh3OtwmG0i6fMRB20E+9abzZy/4HC0tspJUwUOEgXJSfMTp1Kp6CmTgPAGsMyltCfgABVAlXcxfW/6VzxHFIZSZgDTKZv1udd6NXRPY5rxMtOrw6VIKAFLTOcoNxfQ9Y0mra+JNjGMvDyhQUm5Fh5YMT/t1NA+IcYfaZWpK7ZjksnKlAJtoJgQNaXsKrF4p5suhZaLiUklGVPmJGoA2nQ0zlNd4pjkrhCi2SFA6XFwRBF6zv8S3grFNQAlXh/EoGDJm0D29+9aBhuX8reVxaXI0UpISof8AICTbrSrzTwoFJSgxBlMZojWOpk9fpuInOvrSjMtxszI+FVj72+YongeaHUtILaColIJv5U7ak9jbvV/gfKDrgLjrhQJgpKB5tI1BIF+m1CHuXn8KpbqUoKUkwtRzZR2QR+gp/qFOUuIrViE+KgQskZ5kbwIJtBAvRT8QeXncSiUgS2SuJMKGXbvQ3hGJeOIaWvzAyUmE2sRc6i9O/wDUqUMwQr0jKO/7mipknJ/E8Rh3F+EpIAjOhZiRf3BGs018R5zU+2tASAVApz3Ui4i380W5j4MHGi8yAHUJVcJkqG4VIvpI9KRj/UeECpWcGEgCN9ug9aVADgOIcaeS42JLar9wZB76TWlf+neIAthSiCAcs6gj5dJFIXFOBjDvhLxLiFgELEpvqbdjam3CMnDoy4Ztagdy8mPUIUQdtY3+UIh5p5fUcFmLcuoVnzJFwj8wJjYX9AOlCcJxlK0+eAUi4I0BiTJ7mnd9x5zCqKBClHzJGUkqNtZ2G1KuG4SXDkSVKJBKgW1IAvpJAHvUVjgGGS5i20oAB8yiU6hITOtoqj+JHCEeJ4rbodUBDoTfJFhKgIN7anSm/hfLLGGTnS2AqwKlKKvWxFSvstuHKBKTKiACJ6323tpUO2W8M4sVANrAI6Rr77bfKjTHD2luJGUpJUn4bEXFxlorxnkRtWZTYLa7mE6GTYa2/a/alpl1TbgSqELTopUj0Nxcek0xNffSrIFlQPm7wTM9Nx13vUKF5ZzBSiTIObY6Deg3DOYQ41mUpIXeYNlC+l7an0/TnGY1KyFeNlJSJEr+sECayhZh2TqDt/MdatJVVRtoSo7wZ76VaiKJx0anae2JPWAdatJxfXf3oaE1cGHEJO5P81uXWLF9pQOto+9atstVRA2kxV1lVhvWPpr4XGrfzUuWuW0iAdK6isNVEWROleFiRBnSNanNeGpaWsVyg0qQc5THwhUf9+lWMLhQ2kJS3lQJsNv5mjYN/vv/ABXDqbela/0sUMPYiBb0/eouI8KS8UyRCQrVM6iDeRFEktAmIr51EaWGkUaiwrlNkKGdAWBcJMlI/wCNwflUvMnDgvCrhN0DxEpEmVJkxHfSjASFSSBIn9Yqrj3ihBIOgP6E7RvWgU8DzYPASpWGSR0Bgz3BE/zUba8O5imnWfE8QpVmbJkNiIunvoIoHzIktONZVKPiIClSdZ7aRTnygwlOGkDVSp9iQP0rWYtXWnIITBFrmwnaLaVUfwoVZQBSRBBEgiZgn039jRpDIi1pVeLTHfXahj6jmIn76/tUyqsYJtAltCUqiCRYxeBNWDhiBKTI2I3jqKldwibjpH11rzBJBBTA1N94nS+2tS1TcCgJBunT9TbT+Z7VA3g0OFCy2kKNycvm2OuovB9qN5co3IjSbadBHSuEYZKkFRsR0oIJxbltp9uFjPA8uuZMbi9ZovltCJSp0ghZASUGYmxt9/StdfQJ626naI0I61XfwiQk97nuTB/atKUA5TwzrDRQpCkm5TPz1+9auuqiStJsSRcm+o9LmJvptNXjI3kTEGDqb6iqnFpFgpQBFwNDMzWeyhKs6Yv5z2+tr2n9aFYTHqbMAFCZMpOk9R0jWN6u4Q/28/RMxtOaNNrdOlDHnyla4A6xFvl9aklxvEYsqSBcCYg32O0EihLSkrzZ2zAHlExlOo0sfT1qXEPlTVwNB/1XCU5DOs3g6SbzalVAjKDABEaQBp0m2utXUcQSLGx6W/caVTUfEVCun81RYeUoGSbEgQToNKc/C74f/9k="/>
          <p:cNvSpPr>
            <a:spLocks noChangeAspect="1" noChangeArrowheads="1"/>
          </p:cNvSpPr>
          <p:nvPr/>
        </p:nvSpPr>
        <p:spPr bwMode="auto">
          <a:xfrm>
            <a:off x="155575" y="-852488"/>
            <a:ext cx="255270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www.siue.edu/%7Esrange/Scottsboro%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 y="3499212"/>
            <a:ext cx="4721226" cy="330485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2.gstatic.com/images?q=tbn:ANd9GcQUIXcsLgoZAWBCc6bu6clzLorJ_41h0e-EY-ReJeQ65z5AcuHc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399"/>
            <a:ext cx="2036457" cy="276129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2.hubimg.com/u/77169_f5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0090"/>
            <a:ext cx="4724400" cy="328891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t1.gstatic.com/images?q=tbn:ANd9GcShXcUwTPzfxBmS8hY4xDbVI4Da0jv3Inx1ty-vTU0WlgWtmibQX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944302"/>
            <a:ext cx="1981200" cy="276129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t2.gstatic.com/images?q=tbn:ANd9GcTHjbu3PzxY9aeBJ8e34Hl93G1YvSITeiFF_HgMSrdnN1DKnZG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0943" y="637373"/>
            <a:ext cx="4152148" cy="3325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152400"/>
            <a:ext cx="4481996" cy="523220"/>
          </a:xfrm>
          <a:prstGeom prst="rect">
            <a:avLst/>
          </a:prstGeom>
          <a:noFill/>
        </p:spPr>
        <p:txBody>
          <a:bodyPr wrap="none" rtlCol="0">
            <a:spAutoFit/>
          </a:bodyPr>
          <a:lstStyle/>
          <a:p>
            <a:r>
              <a:rPr lang="en-US" sz="2800" b="1" dirty="0" smtClean="0"/>
              <a:t>Communists led this struggle</a:t>
            </a:r>
            <a:endParaRPr lang="en-US" sz="2800" b="1" dirty="0"/>
          </a:p>
        </p:txBody>
      </p:sp>
    </p:spTree>
    <p:extLst>
      <p:ext uri="{BB962C8B-B14F-4D97-AF65-F5344CB8AC3E}">
        <p14:creationId xmlns:p14="http://schemas.microsoft.com/office/powerpoint/2010/main" val="2258478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t0.gstatic.com/images?q=tbn:ANd9GcSB3S-jAPsd0-pQWa2VOGi6OSQQpSPzsBNRIHuy9_CkIxFTJ-ru8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2925077"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t3.gstatic.com/images?q=tbn:ANd9GcQ8wZdB6cc1qtL0JbEmREyRV5MD3ZVXCuqaDM-s3IBez4DgfBRn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34" y="76201"/>
            <a:ext cx="2921866"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t1.gstatic.com/images?q=tbn:ANd9GcTuRsoLgQtFn2VvIOlKP-50in3OARxuMaehK_aZLluI-_i0XzP23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91000"/>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09205" y="-76200"/>
            <a:ext cx="3010595" cy="4093428"/>
          </a:xfrm>
          <a:prstGeom prst="rect">
            <a:avLst/>
          </a:prstGeom>
          <a:noFill/>
        </p:spPr>
        <p:txBody>
          <a:bodyPr wrap="square" rtlCol="0">
            <a:spAutoFit/>
          </a:bodyPr>
          <a:lstStyle/>
          <a:p>
            <a:r>
              <a:rPr lang="en-US" sz="2000" b="1" dirty="0" smtClean="0"/>
              <a:t>Earl Browder</a:t>
            </a:r>
          </a:p>
          <a:p>
            <a:r>
              <a:rPr lang="en-US" sz="2000" b="1" dirty="0" smtClean="0"/>
              <a:t>(1881-1973)</a:t>
            </a:r>
          </a:p>
          <a:p>
            <a:endParaRPr lang="en-US" sz="2000" b="1" dirty="0" smtClean="0"/>
          </a:p>
          <a:p>
            <a:pPr algn="r"/>
            <a:r>
              <a:rPr lang="en-US" sz="2000" b="1" dirty="0" smtClean="0"/>
              <a:t>Joseph Stalin</a:t>
            </a:r>
          </a:p>
          <a:p>
            <a:pPr algn="r"/>
            <a:r>
              <a:rPr lang="en-US" sz="2000" b="1" dirty="0" smtClean="0"/>
              <a:t>(1887-1953)</a:t>
            </a:r>
          </a:p>
          <a:p>
            <a:endParaRPr lang="en-US" sz="2000" b="1" dirty="0"/>
          </a:p>
          <a:p>
            <a:endParaRPr lang="en-US" sz="2000" b="1" dirty="0" smtClean="0"/>
          </a:p>
          <a:p>
            <a:r>
              <a:rPr lang="en-US" sz="2000" b="1" dirty="0" smtClean="0"/>
              <a:t>Stalin became the target</a:t>
            </a:r>
          </a:p>
          <a:p>
            <a:r>
              <a:rPr lang="en-US" sz="2000" b="1" dirty="0"/>
              <a:t>o</a:t>
            </a:r>
            <a:r>
              <a:rPr lang="en-US" sz="2000" b="1" dirty="0" smtClean="0"/>
              <a:t>f capitalism against the</a:t>
            </a:r>
          </a:p>
          <a:p>
            <a:r>
              <a:rPr lang="en-US" sz="2000" b="1" dirty="0"/>
              <a:t>communism </a:t>
            </a:r>
            <a:r>
              <a:rPr lang="en-US" sz="2000" b="1" dirty="0" smtClean="0"/>
              <a:t>movements.</a:t>
            </a:r>
          </a:p>
          <a:p>
            <a:r>
              <a:rPr lang="en-US" sz="2000" b="1" dirty="0" smtClean="0"/>
              <a:t>Browder led the CPUSA to</a:t>
            </a:r>
          </a:p>
          <a:p>
            <a:r>
              <a:rPr lang="en-US" sz="2000" b="1" dirty="0"/>
              <a:t>l</a:t>
            </a:r>
            <a:r>
              <a:rPr lang="en-US" sz="2000" b="1" dirty="0" smtClean="0"/>
              <a:t>iquidate because he supported US capitalism!</a:t>
            </a:r>
            <a:endParaRPr lang="en-US" sz="2000" b="1" dirty="0"/>
          </a:p>
        </p:txBody>
      </p:sp>
      <p:pic>
        <p:nvPicPr>
          <p:cNvPr id="10250" name="Picture 10" descr="http://t2.gstatic.com/images?q=tbn:ANd9GcTohmjqpnjJCn6Ix-0Md5PHSzLLJtCNfW6LLF3lRs-bap5uYcYHL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7" y="4191000"/>
            <a:ext cx="5222276"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t0.gstatic.com/images?q=tbn:ANd9GcQcgwjRFTbE2VPf6n-pwuWh2t1uMjdIOvx5-y4aRGtLdf_CdN9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4267200"/>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3276600" y="6858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953000" y="1676400"/>
            <a:ext cx="7498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4" name="Picture 14" descr="Ad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1144" b="26050"/>
          <a:stretch/>
        </p:blipFill>
        <p:spPr bwMode="auto">
          <a:xfrm>
            <a:off x="4953000" y="233127"/>
            <a:ext cx="857250" cy="452673"/>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http://t2.gstatic.com/images?q=tbn:ANd9GcQ69ChTeBFunDbMGj_frC-eaM60snan5j1sYwAridUSlBCge6_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208514"/>
            <a:ext cx="117036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8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2.gstatic.com/images?q=tbn:ANd9GcTtPNHKnHjIqaW5KdYIg3rkcAVm5w_tXVcr1WrKcqTQFJ87fVL8v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9" y="30178"/>
            <a:ext cx="2900558" cy="271302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2.gstatic.com/images?q=tbn:ANd9GcQH8a546rkusKVMHs8DMUm_5CLMaIms4y4gh7SMS7eeO_E8oRfb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95600"/>
            <a:ext cx="288454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t2.gstatic.com/images?q=tbn:ANd9GcTD9SU9EJ_1cexpZ7HjdFiBGYS9zVXq95ooDVrp7OBVqBOS6LY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72914"/>
            <a:ext cx="2314575" cy="306236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t3.gstatic.com/images?q=tbn:ANd9GcRNlO1Zbdi8TRpYIiPtWJRruEZYRryjtujZc1hw2DoIbiDZL3I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76600"/>
            <a:ext cx="2286000" cy="342900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t1.gstatic.com/images?q=tbn:ANd9GcTACbKbUky5EWjWowenlaLiiVEkuB7BQDMLuptKFM9C8LNCLAhz"/>
          <p:cNvPicPr>
            <a:picLocks noChangeAspect="1" noChangeArrowheads="1"/>
          </p:cNvPicPr>
          <p:nvPr/>
        </p:nvPicPr>
        <p:blipFill rotWithShape="1">
          <a:blip r:embed="rId6">
            <a:extLst>
              <a:ext uri="{28A0092B-C50C-407E-A947-70E740481C1C}">
                <a14:useLocalDpi xmlns:a14="http://schemas.microsoft.com/office/drawing/2010/main" val="0"/>
              </a:ext>
            </a:extLst>
          </a:blip>
          <a:srcRect l="21949" r="26243"/>
          <a:stretch/>
        </p:blipFill>
        <p:spPr bwMode="auto">
          <a:xfrm>
            <a:off x="6019800" y="72914"/>
            <a:ext cx="2797520" cy="3062362"/>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ts2.mm.bing.net/th?id=H.4915912971518389&amp;pid=1.7&amp;w=157&amp;h=150&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429000"/>
            <a:ext cx="3512745" cy="335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8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1625766" cy="830997"/>
          </a:xfrm>
          <a:prstGeom prst="rect">
            <a:avLst/>
          </a:prstGeom>
          <a:noFill/>
        </p:spPr>
        <p:txBody>
          <a:bodyPr wrap="none" rtlCol="0">
            <a:spAutoFit/>
          </a:bodyPr>
          <a:lstStyle/>
          <a:p>
            <a:r>
              <a:rPr lang="en-US" sz="4800" b="1" dirty="0" smtClean="0"/>
              <a:t>China</a:t>
            </a:r>
            <a:endParaRPr lang="en-US" sz="4800" b="1" dirty="0"/>
          </a:p>
        </p:txBody>
      </p:sp>
      <p:sp>
        <p:nvSpPr>
          <p:cNvPr id="3" name="TextBox 2"/>
          <p:cNvSpPr txBox="1"/>
          <p:nvPr/>
        </p:nvSpPr>
        <p:spPr>
          <a:xfrm>
            <a:off x="3200400" y="2209800"/>
            <a:ext cx="6647974" cy="1384995"/>
          </a:xfrm>
          <a:prstGeom prst="rect">
            <a:avLst/>
          </a:prstGeom>
          <a:noFill/>
        </p:spPr>
        <p:txBody>
          <a:bodyPr wrap="none" rtlCol="0">
            <a:spAutoFit/>
          </a:bodyPr>
          <a:lstStyle/>
          <a:p>
            <a:pPr marL="342900" indent="-342900">
              <a:buAutoNum type="arabicPlain" startAt="1921"/>
            </a:pPr>
            <a:r>
              <a:rPr lang="en-US" sz="2800" b="1" dirty="0" smtClean="0"/>
              <a:t>  	Party formed  </a:t>
            </a:r>
          </a:p>
          <a:p>
            <a:pPr marL="342900" indent="-342900">
              <a:buAutoNum type="arabicPlain" startAt="1949"/>
            </a:pPr>
            <a:r>
              <a:rPr lang="en-US" sz="2800" b="1" dirty="0" smtClean="0"/>
              <a:t>  	Socialist transformation begins</a:t>
            </a:r>
          </a:p>
          <a:p>
            <a:r>
              <a:rPr lang="en-US" sz="2800" b="1" dirty="0" smtClean="0"/>
              <a:t>1978	Capitalist </a:t>
            </a:r>
            <a:r>
              <a:rPr lang="en-US" sz="2800" b="1" dirty="0" smtClean="0"/>
              <a:t>transformation</a:t>
            </a:r>
            <a:r>
              <a:rPr lang="en-US" sz="2800" b="1" dirty="0" smtClean="0"/>
              <a:t> </a:t>
            </a:r>
            <a:r>
              <a:rPr lang="en-US" sz="2800" b="1" dirty="0" smtClean="0"/>
              <a:t>begins 	</a:t>
            </a:r>
          </a:p>
        </p:txBody>
      </p:sp>
      <p:pic>
        <p:nvPicPr>
          <p:cNvPr id="1026" name="Picture 2" descr="http://t0.gstatic.com/images?q=tbn:ANd9GcRinExeVhOBA6D3IcvI9WG18B6-zswXWIbnN85C40REHba8UnHpow"/>
          <p:cNvPicPr>
            <a:picLocks noChangeAspect="1" noChangeArrowheads="1"/>
          </p:cNvPicPr>
          <p:nvPr/>
        </p:nvPicPr>
        <p:blipFill rotWithShape="1">
          <a:blip r:embed="rId2">
            <a:extLst>
              <a:ext uri="{28A0092B-C50C-407E-A947-70E740481C1C}">
                <a14:useLocalDpi xmlns:a14="http://schemas.microsoft.com/office/drawing/2010/main" val="0"/>
              </a:ext>
            </a:extLst>
          </a:blip>
          <a:srcRect l="15444" r="19967"/>
          <a:stretch/>
        </p:blipFill>
        <p:spPr bwMode="auto">
          <a:xfrm>
            <a:off x="3200400" y="228600"/>
            <a:ext cx="159341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TZX-HXdyidGirW_NXvpzJ0sciNtXJg5lOxTWtx5QEry2EicVRN3w"/>
          <p:cNvPicPr>
            <a:picLocks noChangeAspect="1" noChangeArrowheads="1"/>
          </p:cNvPicPr>
          <p:nvPr/>
        </p:nvPicPr>
        <p:blipFill rotWithShape="1">
          <a:blip r:embed="rId3">
            <a:extLst>
              <a:ext uri="{28A0092B-C50C-407E-A947-70E740481C1C}">
                <a14:useLocalDpi xmlns:a14="http://schemas.microsoft.com/office/drawing/2010/main" val="0"/>
              </a:ext>
            </a:extLst>
          </a:blip>
          <a:srcRect l="8884" t="7890" r="13434" b="15996"/>
          <a:stretch/>
        </p:blipFill>
        <p:spPr bwMode="auto">
          <a:xfrm>
            <a:off x="4876800" y="152400"/>
            <a:ext cx="1457656" cy="1855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R-OIWafKR_wqZtHOFZew7snK21AmMF89_y7wwWwvjBqmMytvYrXA"/>
          <p:cNvPicPr>
            <a:picLocks noChangeAspect="1" noChangeArrowheads="1"/>
          </p:cNvPicPr>
          <p:nvPr/>
        </p:nvPicPr>
        <p:blipFill rotWithShape="1">
          <a:blip r:embed="rId4">
            <a:extLst>
              <a:ext uri="{28A0092B-C50C-407E-A947-70E740481C1C}">
                <a14:useLocalDpi xmlns:a14="http://schemas.microsoft.com/office/drawing/2010/main" val="0"/>
              </a:ext>
            </a:extLst>
          </a:blip>
          <a:srcRect l="6830" t="3388" r="9408" b="6077"/>
          <a:stretch/>
        </p:blipFill>
        <p:spPr bwMode="auto">
          <a:xfrm>
            <a:off x="6400800" y="196158"/>
            <a:ext cx="1276539" cy="17850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0.gstatic.com/images?q=tbn:ANd9GcSHvLfFCL38TsB3ekzxDd0_cy8IDWGNvVGXabeVzbB6x-T0lgnD"/>
          <p:cNvPicPr>
            <a:picLocks noChangeAspect="1" noChangeArrowheads="1"/>
          </p:cNvPicPr>
          <p:nvPr/>
        </p:nvPicPr>
        <p:blipFill rotWithShape="1">
          <a:blip r:embed="rId5">
            <a:extLst>
              <a:ext uri="{28A0092B-C50C-407E-A947-70E740481C1C}">
                <a14:useLocalDpi xmlns:a14="http://schemas.microsoft.com/office/drawing/2010/main" val="0"/>
              </a:ext>
            </a:extLst>
          </a:blip>
          <a:srcRect l="27257" r="27926" b="13256"/>
          <a:stretch/>
        </p:blipFill>
        <p:spPr bwMode="auto">
          <a:xfrm>
            <a:off x="7772400" y="196158"/>
            <a:ext cx="1231271" cy="1785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1.gstatic.com/images?q=tbn:ANd9GcSpNdC2wvBfXchSsc8Ex_-DWL7wfXKTXsxsFE7xPhe7BSHdF2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62400"/>
            <a:ext cx="4668201" cy="281061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encrypted-tbn2.gstatic.com/images?q=tbn:ANd9GcSbDWe-hic3PVX-3zBKL7SlILO8LeRQlr1C6GuIxugOdc2dNPo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78996"/>
            <a:ext cx="3200400" cy="32146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https://upload.wikimedia.org/wikipedia/commons/5/5c/Flag-map_of_the_People%27s_Republic_of_China.svg"/>
          <p:cNvSpPr>
            <a:spLocks noChangeAspect="1" noChangeArrowheads="1"/>
          </p:cNvSpPr>
          <p:nvPr/>
        </p:nvSpPr>
        <p:spPr bwMode="auto">
          <a:xfrm>
            <a:off x="155575" y="-1790700"/>
            <a:ext cx="44386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https://upload.wikimedia.org/wikipedia/commons/5/5c/Flag-map_of_the_People%27s_Republic_of_China.svg"/>
          <p:cNvSpPr>
            <a:spLocks noChangeAspect="1" noChangeArrowheads="1"/>
          </p:cNvSpPr>
          <p:nvPr/>
        </p:nvSpPr>
        <p:spPr bwMode="auto">
          <a:xfrm>
            <a:off x="307975" y="-1638300"/>
            <a:ext cx="44386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t1.gstatic.com/images?q=tbn:ANd9GcSTKP_lnVo_OJ6t2mn_0SgKevzvNrfiwJhEdVrR0m7KkWHwBNk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657600"/>
            <a:ext cx="3705225" cy="31154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01966" y="0"/>
            <a:ext cx="1415772" cy="830997"/>
          </a:xfrm>
          <a:prstGeom prst="rect">
            <a:avLst/>
          </a:prstGeom>
        </p:spPr>
        <p:txBody>
          <a:bodyPr wrap="none">
            <a:spAutoFit/>
          </a:bodyPr>
          <a:lstStyle/>
          <a:p>
            <a:r>
              <a:rPr lang="ja-JP" altLang="en-US" sz="4800" b="1" dirty="0"/>
              <a:t>中国</a:t>
            </a:r>
            <a:endParaRPr lang="en-US" sz="4800" b="1" dirty="0"/>
          </a:p>
        </p:txBody>
      </p:sp>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11597" cy="830997"/>
          </a:xfrm>
          <a:prstGeom prst="rect">
            <a:avLst/>
          </a:prstGeom>
          <a:noFill/>
        </p:spPr>
        <p:txBody>
          <a:bodyPr wrap="none" rtlCol="0">
            <a:spAutoFit/>
          </a:bodyPr>
          <a:lstStyle/>
          <a:p>
            <a:r>
              <a:rPr lang="en-US" sz="4800" b="1" dirty="0" smtClean="0"/>
              <a:t>China: the struggle under socialism</a:t>
            </a:r>
            <a:endParaRPr lang="en-US" sz="4800" b="1" dirty="0"/>
          </a:p>
        </p:txBody>
      </p:sp>
      <p:pic>
        <p:nvPicPr>
          <p:cNvPr id="2050" name="Picture 2" descr="http://t2.gstatic.com/images?q=tbn:ANd9GcSuSAiIQHEz0N_u9SQOgsl-tekJaNgtbtQ6NvDEPgM-icAv6MKLiw"/>
          <p:cNvPicPr>
            <a:picLocks noChangeAspect="1" noChangeArrowheads="1"/>
          </p:cNvPicPr>
          <p:nvPr/>
        </p:nvPicPr>
        <p:blipFill rotWithShape="1">
          <a:blip r:embed="rId2">
            <a:extLst>
              <a:ext uri="{28A0092B-C50C-407E-A947-70E740481C1C}">
                <a14:useLocalDpi xmlns:a14="http://schemas.microsoft.com/office/drawing/2010/main" val="0"/>
              </a:ext>
            </a:extLst>
          </a:blip>
          <a:srcRect l="8973" r="13997"/>
          <a:stretch/>
        </p:blipFill>
        <p:spPr bwMode="auto">
          <a:xfrm>
            <a:off x="0" y="762000"/>
            <a:ext cx="352179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TBKQIr5dIrqaDdCcesLOYmjMNQNHRvoeHnGAMkdCS3Julqb60O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06954"/>
            <a:ext cx="2743200" cy="2755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516868"/>
            <a:ext cx="3476977" cy="369332"/>
          </a:xfrm>
          <a:prstGeom prst="rect">
            <a:avLst/>
          </a:prstGeom>
          <a:noFill/>
        </p:spPr>
        <p:txBody>
          <a:bodyPr wrap="none" rtlCol="0">
            <a:spAutoFit/>
          </a:bodyPr>
          <a:lstStyle/>
          <a:p>
            <a:r>
              <a:rPr lang="en-US" b="1" dirty="0" smtClean="0"/>
              <a:t>Great Leap Forward (1958 – 1961) </a:t>
            </a:r>
            <a:endParaRPr lang="en-US" b="1" dirty="0"/>
          </a:p>
        </p:txBody>
      </p:sp>
      <p:sp>
        <p:nvSpPr>
          <p:cNvPr id="5" name="TextBox 4"/>
          <p:cNvSpPr txBox="1"/>
          <p:nvPr/>
        </p:nvSpPr>
        <p:spPr>
          <a:xfrm>
            <a:off x="3505200" y="762000"/>
            <a:ext cx="3377335" cy="369332"/>
          </a:xfrm>
          <a:prstGeom prst="rect">
            <a:avLst/>
          </a:prstGeom>
          <a:noFill/>
        </p:spPr>
        <p:txBody>
          <a:bodyPr wrap="none" rtlCol="0">
            <a:spAutoFit/>
          </a:bodyPr>
          <a:lstStyle/>
          <a:p>
            <a:r>
              <a:rPr lang="en-US" b="1" dirty="0" smtClean="0"/>
              <a:t>Cultural Revolution (1966 – 1976)</a:t>
            </a:r>
            <a:endParaRPr lang="en-US" b="1" dirty="0"/>
          </a:p>
        </p:txBody>
      </p:sp>
      <p:pic>
        <p:nvPicPr>
          <p:cNvPr id="2054" name="Picture 6" descr="http://t0.gstatic.com/images?q=tbn:ANd9GcSKrnVLfPjLvhcIEWStljBB6TfokqX71Aqgch95osJfYiVZbzk7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68" y="3962400"/>
            <a:ext cx="2149547" cy="28154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18402" y="3962400"/>
            <a:ext cx="6825598" cy="2862322"/>
          </a:xfrm>
          <a:prstGeom prst="rect">
            <a:avLst/>
          </a:prstGeom>
        </p:spPr>
        <p:txBody>
          <a:bodyPr wrap="square">
            <a:spAutoFit/>
          </a:bodyPr>
          <a:lstStyle/>
          <a:p>
            <a:r>
              <a:rPr lang="en-US" sz="2000" b="1" dirty="0"/>
              <a:t>It will take a long period to decide the issue in the ideological struggle between socialism and capitalism in our country. The reason is that the influence of the bourgeoisie and of the intellectuals who come from the old society will remain in our country for a long time to come, and so will their class ideology. If this is not sufficiently understood, or is not understood at all, the gravest mistakes will be made and the necessity of waging the struggle in the ideological field will be ignored. </a:t>
            </a:r>
            <a:r>
              <a:rPr lang="en-US" sz="2000" b="1" dirty="0" smtClean="0"/>
              <a:t> (Mao)</a:t>
            </a:r>
            <a:endParaRPr lang="en-US" sz="2000" b="1" dirty="0"/>
          </a:p>
        </p:txBody>
      </p:sp>
      <p:pic>
        <p:nvPicPr>
          <p:cNvPr id="2056" name="Picture 8" descr="http://t3.gstatic.com/images?q=tbn:ANd9GcQpdn-Wy2ran12piEwzimb2BrZcZxNc1qvwGwodFmgjwju-EE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746156"/>
            <a:ext cx="2133600" cy="28085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3200" y="3581400"/>
            <a:ext cx="2527102" cy="369332"/>
          </a:xfrm>
          <a:prstGeom prst="rect">
            <a:avLst/>
          </a:prstGeom>
          <a:noFill/>
        </p:spPr>
        <p:txBody>
          <a:bodyPr wrap="none" rtlCol="0">
            <a:spAutoFit/>
          </a:bodyPr>
          <a:lstStyle/>
          <a:p>
            <a:r>
              <a:rPr lang="en-US" b="1" dirty="0" smtClean="0"/>
              <a:t>Counter-revolution 1978</a:t>
            </a:r>
            <a:endParaRPr lang="en-US" b="1" dirty="0"/>
          </a:p>
        </p:txBody>
      </p:sp>
    </p:spTree>
    <p:extLst>
      <p:ext uri="{BB962C8B-B14F-4D97-AF65-F5344CB8AC3E}">
        <p14:creationId xmlns:p14="http://schemas.microsoft.com/office/powerpoint/2010/main" val="296829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2.gstatic.com/images?q=tbn:ANd9GcS373aZBsCc9DnBk8XNUG04QruhfCeNCwgQcBG3Rbjg7TRuXCLg"/>
          <p:cNvPicPr>
            <a:picLocks noChangeAspect="1" noChangeArrowheads="1"/>
          </p:cNvPicPr>
          <p:nvPr/>
        </p:nvPicPr>
        <p:blipFill rotWithShape="1">
          <a:blip r:embed="rId2">
            <a:extLst>
              <a:ext uri="{28A0092B-C50C-407E-A947-70E740481C1C}">
                <a14:useLocalDpi xmlns:a14="http://schemas.microsoft.com/office/drawing/2010/main" val="0"/>
              </a:ext>
            </a:extLst>
          </a:blip>
          <a:srcRect b="6743"/>
          <a:stretch/>
        </p:blipFill>
        <p:spPr bwMode="auto">
          <a:xfrm>
            <a:off x="132187" y="228600"/>
            <a:ext cx="569103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0.gstatic.com/images?q=tbn:ANd9GcQ-Ow6HrMD2UL_EqqqW_OwM40ILAKFR7ANRUYIMgdphcbjI9DZ_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5431274"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1.gstatic.com/images?q=tbn:ANd9GcT2hYvfMIJjn6x2nk-5gJvN3mBuz7TYh073duWjnfs9CyWKK70Bdw"/>
          <p:cNvPicPr>
            <a:picLocks noChangeAspect="1" noChangeArrowheads="1"/>
          </p:cNvPicPr>
          <p:nvPr/>
        </p:nvPicPr>
        <p:blipFill rotWithShape="1">
          <a:blip r:embed="rId4">
            <a:extLst>
              <a:ext uri="{28A0092B-C50C-407E-A947-70E740481C1C}">
                <a14:useLocalDpi xmlns:a14="http://schemas.microsoft.com/office/drawing/2010/main" val="0"/>
              </a:ext>
            </a:extLst>
          </a:blip>
          <a:srcRect b="3704"/>
          <a:stretch/>
        </p:blipFill>
        <p:spPr bwMode="auto">
          <a:xfrm>
            <a:off x="5823222" y="381000"/>
            <a:ext cx="3166467"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4495800"/>
            <a:ext cx="3783298" cy="2062103"/>
          </a:xfrm>
          <a:prstGeom prst="rect">
            <a:avLst/>
          </a:prstGeom>
          <a:noFill/>
        </p:spPr>
        <p:txBody>
          <a:bodyPr wrap="square" rtlCol="0">
            <a:spAutoFit/>
          </a:bodyPr>
          <a:lstStyle/>
          <a:p>
            <a:pPr algn="ctr"/>
            <a:r>
              <a:rPr lang="en-US" sz="3200" b="1" dirty="0" smtClean="0"/>
              <a:t>The Box: </a:t>
            </a:r>
          </a:p>
          <a:p>
            <a:pPr algn="ctr"/>
            <a:r>
              <a:rPr lang="en-US" sz="3200" b="1" dirty="0" smtClean="0"/>
              <a:t>a racist society </a:t>
            </a:r>
          </a:p>
          <a:p>
            <a:pPr algn="ctr"/>
            <a:r>
              <a:rPr lang="en-US" sz="3200" b="1" dirty="0" smtClean="0"/>
              <a:t>based on a </a:t>
            </a:r>
          </a:p>
          <a:p>
            <a:pPr algn="ctr"/>
            <a:r>
              <a:rPr lang="en-US" sz="3200" b="1" dirty="0" smtClean="0"/>
              <a:t>capitalist economy. </a:t>
            </a:r>
            <a:endParaRPr lang="en-US" sz="3200" b="1" dirty="0"/>
          </a:p>
        </p:txBody>
      </p:sp>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97967" cy="830997"/>
          </a:xfrm>
          <a:prstGeom prst="rect">
            <a:avLst/>
          </a:prstGeom>
          <a:noFill/>
        </p:spPr>
        <p:txBody>
          <a:bodyPr wrap="none" rtlCol="0">
            <a:spAutoFit/>
          </a:bodyPr>
          <a:lstStyle/>
          <a:p>
            <a:r>
              <a:rPr lang="en-US" sz="4800" b="1" dirty="0" smtClean="0"/>
              <a:t>China: the struggle </a:t>
            </a:r>
            <a:r>
              <a:rPr lang="en-US" sz="4800" b="1" dirty="0" smtClean="0"/>
              <a:t>continues today</a:t>
            </a:r>
            <a:endParaRPr lang="en-US" sz="4800" b="1" dirty="0"/>
          </a:p>
        </p:txBody>
      </p:sp>
      <p:sp>
        <p:nvSpPr>
          <p:cNvPr id="3" name="AutoShape 2" descr="data:image/jpeg;base64,/9j/4AAQSkZJRgABAQAAAQABAAD/2wCEAAkGBhQSERUUExQWFRUVGRYYGBgXGBgYGhoaHBgaGRgXGBsYHCYeGhwjHRcYIC8gJCcpLCwsGyAxNTAqNSYrLCkBCQoKDgwOGg8PGiwkHyQqLCwsLCwsLCwsLCwpLCwsLCwsLCwsLCwsLCwsLCwsLCwsKSwsKSwsLCwsLCwpLCwsLP/AABEIALEBHAMBIgACEQEDEQH/xAAcAAACAgMBAQAAAAAAAAAAAAAFBgMEAAIHAQj/xABLEAACAQIEAgcEBQgHBwQDAAABAhEAAwQSITEFQQYTIlFhcYEHMpGhFFKxwfAjJDNCcrLR4RVic4KSovEXQ1ODk8LSFjRjxFR1s//EABkBAAMBAQEAAAAAAAAAAAAAAAECAwAEBf/EACsRAAICAQMCBQQCAwAAAAAAAAABAhEDEiExQXEEEzIzUSJhgZEUsVKh0f/aAAwDAQACEQMRAD8A5PdvZ7rNEBmZo7pJMfOrN0VStDUVcYmpTdMZGGKywpJ0JqAtNFcFh4WTSrgYrPjXQ6MfjU1vpLfXZz8aH4lpY1GRSUmXoP2emt8bmfOi2D4qb65iIgxpSvwbg74m6Labnc8gO+nrgfR0fSBhkOgJzNvAEZjHfJj1qWSG2yDF09wl0a6OXMY8KIRdGc7CRsO8xyHrFH/9i+GnS/dAnXKFE+Gs/fTBgow6JbtrlQSojUzJEk8yYknzoijXApJVhyiJjx0/GldWPCorc555W3sJeN9jCk/ksW6Due2r/NSv2Us8W9mGMsarlxAGv5Mw3+BoJ8lmuv2LzbGe+TzHfp9lSdZlExr3H8d32U7xRYqyNHzw6XbT5Ht3bbHUB1ZDHeAwGlSHiroYLEHzrvONS1iB1bWlujuYaDxB3B8RBrj3tN6Orgr65J6u4pZZMlSDDJO5iVInWG9ahLAiyzWD7fSi4v63zq9b6Y3AN59a5rjsXmMCorYYbMR6mk/jqg+bvwdYt9NGjWazCccDm9qxixdMDXbLsCai4BwtHw9suoJKiTzonwro5ZDXCJUmzcWZkCY5fClxwqSNOScWPFnFLlt21bW1atKymQynKD2lOq78xWtu4MxGseZ056d1DOPWVJ55gTkaTnEamHHaEjxg1WtYm+hGhuyNuyt0ATryS4PEZT5126q2ORx2sP43FqoAJAEEDMeZO0nmY3oTiuiAxrL1i2itolkW5JJIiQf6p5gmNtK3x15L9srb1KFS0ghk0YQyGGXfmOYqz0Zx1zI6XMgCxDOwA90Eak+A+GtS0tytBR5f6OJfDIgVcgPZCgdodnKVXslY3CxMjupWtNctuylYvpbdGQ/76wVKkjvuINcw94Cfrw1fTTh4ezcw9xR2TkZOZkzBJJ0Ox5GrPHsDbxuHF22Vt4iwcyOD7re8VmNVM93nzBpocUjWKnsy7WHKNqQz5Qx0zByIidCRGvitOz4e0Yyu6sJ0W65ggweySVBBEbUicG4XdxTubQ6rEKxZ0MoLVwQGMfrW7ozDfQjeRJa+ivGWSxcQBSVuPmRswe2SZuK41z9okjXYjUiK3A3JYtXroEWrrv2mH5REy+8dyuQ8qr8dx2Ju2zbt9ULtu5b7SswII90wwI1krqdCRqZFXka4FJWABmIYiASTmIXcRJ3J9d6ziL27Vu9eC9ZK2+sOmaM0NtsRuIGhA3imXAhVTid1NPoxa6CQ7KyuM06lQDmgnWNImrq8UGQ9bnQ8y1u6o2POIHxoVhjfF5zYtqEuH8qwOnWDZwGgDMGBMA70cwqOqlWaW0k+p8qmy0QRav4MTF0XTvlRgfHkftNWsPxRmgWrOVdJIHLmTAAGniaqYviOGTRra3G10eDr4Kwk+i1RuYsMYt2hbn/h5rR9YIP+WsAa82ZFk6RzOmlQNxS2ugcsRyT+W3xoFcV4M3rgQBpQFWB5+/eVm+GWtODqhvy1o5lRxLlmbQFtGYgLMEaADlWUWzNoNNxZj2VSJIG8mPTb40Qs4M3EQ9kwMuon3SRQscUc9m2gAjYAn5AAUa4PehCDpDH5gH76KAfJNj3hRDEOIqjYfKZHcR8RH31v1mmtaRokuEs5mopfOVKCWrxU6VYXEM4g1N8FEmVWesqZsJXgsHaktFTpPs14UEtG6d3+wbUZ6KFFuXrsSzONt4BLEakCDI1/qiveHjqcGI5J90VBwx8tqB+sCT5eHypl6kSe6Z0ngfEcPcJW283AZKto474HP0mi+WuD3MNbN3MLzKxOkd/fqNhTLheleNsaG4LgH/E7Xz9751fWT0HVCaH43CaSvwnLpz1Gv41mka37YACFewJ5w7AfNTRpOnQuLNu0H/5oGvj2DFMmLpZYHGobIlti0kCCAB3jWMx/AoX7ROFfSOGX+sUKbSG7bn3g6iSNDsVzKfAzyqTh3SRLy9aLYFzZwTOVhpA0knbXTSKmNhsTbuh2EOGQLJMFgQJUGANaPIOGfMrYfvr1LOoo/wBM+CXcHf6q8mVokGZDLJGZTzGh8RzANBLD9oCpMokjrPArjCygA0CgCrzX2W3eYwoFppPcMyg/bUXBh+SWfqir2F4cuIa7ZuFgly1cU5IzbCMsgiZA3Fc8PUh3wRYbpFYuXfo14rbuJaRlZgcrSNF3MNlgyd5I5VXPSW1buW1Sb1xQVyWpaeYiPM6+FE/9llhmLi9duNrnRiqq5mOyyBSQIy66GIBG1K+M4mqOVw6qlsQpyACRzZmMEwOU6R312NW7Fxw1bFrpVi8VcFt8iWizKihTN0Ezp1i+6pA1APPWaC8V4UWWwb7HLaUiBmckgnMwjckxqQYpkGLS+cIVj3uWo7KkHU+MaeFXuMYAXMCWn9G1x9dZBIB1jfY+lBtxTQFWpJnObdpbFq4U95kPZuW1ZSshhKsNYIkT8AafvYz0ka9ae22vVjWfAgAz3kE791Ii3EXT3iJhQIFdJ9mjJg8HbLIhbEWxdzGJJbWNBsJiI09aWLk0w5VGLCHFuHX0upicGma5aQExtdtQA1t+9tBHOIjVVqrxbiCtaPFcIvaYMl22xLF2AGUFRsykHnqrdxBDfwO6e11VtQGykgtlVTqCFABJ2B7vKlnpZ0JJttcR1tu98XbotgorMqOLbDMW1V2DGInXSTTUSTRzzo7dx13Fddexb2meYUu6hojsrbUquUCYWI0Ohpx/p+2uJGHY5hctduYVTBAJBWFnYxAHzpG4sHzFrpbrZ1JAJn9o8vwIqHgvC2vXlyAs+uiiYnXXyy0kJtyovPGlGzqvEOB379xieptYcheyzF9BqhBt5RpP1iD6VPwHDFrbLcuKxXRlt3JTv/UIn+9Na2OGLbCi81oFUQaksIygLlDQBoNY5+deX8T1Ti7Yh0MrcXIAXP6uViVjKZ3nSRQa6CIr8TyW3CpayjVWyAKJ+sRMmZ3qrhLLKIEwDudPvnfx+NbcR43duQPo7Wz2ir6FHO+UsNVMLoYI7yKo4fgfEsRq3U4ZG17Tdc0RpAWF+0U1Utwb2GGzfrMdIBCiT5V7/wCosPh7qi7dtpqs5nBcyYjIJc6E8orTB9B7ZkYq9exLCJDObduTvFu1lBH7RNXcDw3CYeRYwqgg6lUA1nvbf50Xk1bUDRRcu8RuBU6tVhw2gBYiDHKB8q9tXmA1mTqdKwYlzoAqDuEseXdA591S2lIHaOviAD8Kmx0fL7mF/HfWqtrXmK9z1FR2LsGYp5KxYunZZNT4Jdao9drRLCDszXPkjpR1RmpLYlY1mG1dfMfbUYq1w1JuoP6w+2pJCnSuLXcuGVe+B8NaGcOaRG0ffUnSLEaoncs/H/Sq3C30OnP7qEptTY0I/SGf6MtgB2Pw3k8vH0qrxFT3Q0THdBnyOk93y1jXMjC4FVgNx3DvHjtQ+7x0vcJKsrA6aaEHfn3eVUWRvjgby0e2cK5cyFAgn17vXyo7wq1lO0Ax9v8ACar2nXmYPiPsNSvjANAR58/SqqXUm4lj6Alt+ssPmS5IurM5XGqsNBpBykHaVM9xrhvEmtRoCe9iTPdz5eFcyTiL2sReZLhCtuhEqQFAzQec7EfZTzwO81y0jsNXAMR+Nxr61WEk9kSnBrdgL204vrbGHZgMwusAQNQpQllB3gkL8K5nwrCZnFPPtWxua5bsLtbGdp3zONB6KJ/vUq8FSCPOlyOkbGrZ0zh69hfIUR4MCLzFfe6u5HnAg+YOtUMGvZHlRbo80YmP/jufZXPj9S7jS4Yew6BCFJOQCGgbwIHLWB3HTXeuVe020UvWymaMRbZ2gAywbK0aSJgMf2zXU7rRvzoFg+CpfuoLiZlQuzeSiY8iQor05IhB11FPoJwrEOLDdVcFoG4+cg5QCInMYEaTud/GnbH8PufRmtgTImSdTGsEeIUcye+mLFYrMgU82C6aCA23lEeGtZcuEkiBlG5M7932UmhPkGrfY5ngPZ/cuXQx7ImT2QfTtMs+e1dC4Zwq2lhLFsZkRUQEDtDKsQ45Pt5/KpEeSVAgx+NIqZ3yfk0B/rZRqByAyiZPf4E91NGKhsgZG58lPhXFuoYrczHMQBpBG+h5zQvppxbEF7X0e41sEk9lczEbGFAYzmETpHrRbF4PMy5zDICxEAHKfdBAmNZ3JaNasW0OmQKJXnuDJkn6xBmF0GtK02CO3Jx3pThMSzn6WWe4QNYkRyAMQSJ1jYmKY/ZXh2sdabpVLdxYBJCsWkDTmFgHXafKmXH9GlAJZi0iWLRq06HwNEOE8ERUBcKXJzLOoECFUcopFjqV9CzncaIr3R+09wul1SYELM+GrGTGm/fS7xcvZuXluoOqzDqYbMYCwwcgHUtJOkjNFODstu2z5Y0nlqf9aU+lKkLbAbt2gQ6zrNw5yR3wRl/1ozjSbQsHukwJe6egYS4nVjOA6qZJAjVTBUSR3g91GeGYTEYvDqVvG3qQ2rgDsyQANyMw8KQGwrXcQtsAnO4zHU9kSx8piCe6a6bg8NiAgS32EA0yoBrpJJedT99Rt6dysklLYK8GwRsr1ebNAYzHexb5ZoqTE42xbaHZc3MElj/hE+HKo+F4d0MXGLE5tScx2HP0qhx3HW8P+VcMxMdlcusaRJ/n5bUkVboz2QbXEsfdRo8YUfx+VS2rJaSSgM8ye4Hw76SH6f3M2V8KttR+t1lw5ZEgzlKkjQ7eVTcO6c50lWAgkEFgYMzvHaEEEHmCKssafBNykuThGLHYPmK3wNoFW76K9Gejr4+91QORF7TvE5Ry05k8h5nlT8PY9ZXbEXv8CMPkKSeSMXTGjjlJWjkq0Xw4hKKdMOgZwcXLd3rkJ7UIVZO4uJICnadNaELdGUCpZXrimh4JxbTNjV3gn6e3+1VZbRMQCZ2038u+mbo10Ixlx1uLhrmQaywFudNIzkEjxFSSC2ixxi7mvMeWgHpVjhto5T3aa/j8aUfwns3vvcXrWREntQ2Z45xAKz5n41N0mw/VhLVsBUSWUDzKyx/WOh1NI4OtUtiqkrUYixjcJl1Bug8iGkD0MiKH2MRcVoZQ0frj7waJXuJMNOVVmuBv9KyTotZZN8nTlWwECorbAeNFOB2M7ljsJA8/xFOkhJSpWDeH9GjeuB3kKPeB56+6NNuX+tH+MdJbOFEEhrnK2u/hm+oPP0BpM4xx7E53s9YQqsw7MKSJ/WYan40LTCczXXFKK2OSc3N7kXE8QWl3MsxJJPMnU1W4biBIA7x9tS8SWRNDbaZbqEaSy/bQlG0LCWlnW8IIHoKLcCtTf8erufYKHYdYUeVEOFXclxj3W7p+QqGNfUikuGXeKYxwAQdJAPiNoohwC4ILD9eYOmysQR8YPoKU8TxJmzCdI0HKSeyfspn4coW3Yye6AVH95SQSfEifM16LdujnrYvXRN1FH6uvyn+FWYgaagST39+g7yZPrUOBTVnIYEyIO4PP/WrrkMhgxy094RyjXXSi2KAFxZEvMHVqscBxaOly77z5iNdhGnlOhMdxFWLvCwR2iIiCx1DA+H1vD8GI4e1lFu3KKs5dwO8+Z3JJ1NFuzGWcSrEooJOrOWiWgQ3oAdpq3glynJOgM675TOnoRvQfhF4Ni2AOYW7cTG+ZtTHkoojbw2TELlPZKXIE7RlOX00Pl5UPsYIX7YYgET/IzrUbMFMk6KCSfIa/6VKgk1XxyKqtK9iIMyMxJ23n50EYGHigvNFoZurgkGIzGYnWDET5kd0VNatWrqXLLI2e77x3gjUNOhUAgGo8NhLNoMSqW2JmB29tifEipLHFC5y/lCv1lOUgePKPhRa2ChNbox1VxbrF7eVgSQRIKsCVGkGYgbb0x3sUt/dWtuIy9ZmKnnqFKkbb60TsX0bskSPeE66bAmdZ13+ysxd9GQaaggjxgx99KscfgLm2D+GX75eb0RMLC5R+sCRDNIIykGaD9MsNdAN5H7CjIU10JY9vTlqBprtU+JTJi8KwLQSoKkmPeKTG0wRV/pJwm81tsrKqsHBQ5c9wysBZ2A7RPMwAN5rmnBp0i0ZfJx7E4g5WXNuZkF521BLHWnfoX0AQYYG/2Xc5spJBC5VCgidDAGnKlLHYJjiEtKAHcZgW91FB1uPpMTsIJJ0A1Fdd4Xh8IiHLiEAZi0MV0JAmJMgSJg99HHGVWg5ZK6Er2ecF+j2iGHbaGfzOy+g0+NM1zitoNGfKRy0+8Uq4jHMjaaCrOH6Q3Lh6tVDmD2WIKx45tOdcFSk7OpUkMD4W/iSRhzbdQIudZAGVplDoQwO8fKr3BvZjgbB6xrCvc945pa2p7rds9kKDtIJFUODYAWxCiCdTE7+HhyFHrLMBufnXdjxKKOTJkcg+ug+wDYeFQXrh2G7fiaGAVIDVSRcIyqT3fg0pdMbKm2rgiUYg665Wgz6MR8TTF1h7zUb25mRM6a6/bSThrVDQlpdnJcQmtVWFdebBId7aHzRf4Vr/AETa52bX/TT/AMagsDXU6PPXwcjwttncIilmPIfaeQHidKcuH8Ka1puYXbYsQJA+fyprs8MtqSUtIs75UUfGBW4sKDOUA+QmqxxVyTnl1cHE+NAfSHPeQahuHSu0vwewxk2bRPebaH/trz+hLH/Atf8AST/xplB9Sbas4Y9qaq4iz27cD9Zftrvf9A4f/wDHs/8ASt/+NLHtA4Zat4ZWS1bRutUSqKpjK5iQPAUJ/SmymGHmzUF1KuGtSNzVnDJHWGT+iufdVHhV2bKk7wJ+FX0aLd5uXVPvoN1rmx8obItLcQBjsWQjnSYMHuJGh9DB9K6B0exKvhkRjDQQpA07J7MeIGXTuIrl/GLpyHkSVH2n7qK9H+IXbiFUusgVe0qqpzmOyWzg6AADv38K7XNRe5JQclsdU4ded7Sm4qpcgC4EOZQw0bKeayJHhA5VFicQoJYHtRB+G5pX4Lxq+LEJbViI98sskj3didNvWrOP4ndCsGFvMJPYEwNdJI17+Xd407lpViRi5Oi2vSlX1QLkEjUH13589qqcV46XGQN2ecACfAxy20pAwPGcRle/cXS4REbhBOqjQayec1X4zxQGzIaQ+XLAJkk8huToRG9ZSdbmaV7HQuh8m7faJDQszppsJFNGLWMrKuqyBGkTuNtjFc76PcWv4Wz1LGAp30BmASDBzLEjQxyo3b4s9wSq5mGslgonu2bXntGootpbsCTeyD2LxC9+4kRPMeFSKMilmZ25wST37Zh91Crd8ugETE+hjw5V49x8pYxkJKqJkk95kA6+Gwp3VWLTug/ev2mjOy67Bhr/ACHjtQTpBxu0kYe0e24JaBsv1SeRaD6A99KeO4ncs3VGZYaZ0IbbswSTp4eNB8bxzqriZ1LhmeSu4KkanQyIcipxnFqx3Bp0zovCCLgUHcbH8eVWMa0MoHkNZoDwniloBWF1YmSAe1EaiNaM424G6thsTI0I0ynWTvtvVIyT4FcWuTTA4ztg6T7oPNRm1ynxFEcVw9CWJXM3MmT6DugREUNwl9BbPZtgHQBcrx3AkDRuc9/PSl7intBKMyx2kldRuQInXv3pJZElYyxtui/w/o+gxWIuvDHOq2/BBaRgT457j+sn9UQ1YfA2iO0gJ2mB3Clborx67et9dcXKuYAAAwRA7f3enjTnhoIkc6e/pVCSW+5yWxwe9iQWtqMoMFmIAH3n0Br3o9hsmMdJnKLiz3wwE/KugdHsMtlTaiAdRPMn8fKkvhNqOI3R3G9+/XEoKNHfjlqjPse+0NT9D0JB6xNjH6r1R4R0iGHucQxAPWCbeQZjlJZ2A8hufSiftGWMF/zE/delTF4IW0xyIOyj2AJ10DuBJ57irHGOa9P3XD3muWVF+06JlDHIS4JBmSdArSJ101E6R3PaFdSw7PZQXbV8WXUMcuquZGsyDbI3Ipeu30sWsULS5jmw6G5dKXgSVuNmVSkKwgiZbc1QxduLWJXNnAxdsZiZLQuJGYnmTv61jB/E9KsRfvGJW1dwl5urDDKB1d38pMTmBERzyzzrOEdMLmGwWGt2kFx2XEXGNxjoiPcJ2IJMI/PlsZqx0nheJXBoB9BvAbD/AHV6AP4UrW7KFcJ1khOoxJ0bJJV8QwUGDEkKNucc6xhz4j7SHAtmzZRgbIv3A7HQZyhVYiYYb677b1mO9o7re7FgGynUZyWOf8qgcZYMaajY6jcSKV8Zetrbw72esw9+1YNxWzghkN5wEmAS/aYjSCJBB3qXivHCt8YuyWtYhUw3XKSMt3rLSscqzMQAGU+BEEScYMe1t2JwyKSP07aEjRVTu8Aa8fp1esWcMlu0lycGt0szMCCiOG2OoAtExudpqL2lX3+mWVRM5Fi/2fB1uqx9FUt/dpW+lgrYkgRgsUmums4sKPMyAKxhtxXtKvAJ1di2c2H64yzdkhmVuYlRlkDfXeqdnpJGPuYsqY+gpdyBtMxS0Ms92YxMbUuvdChJIE4BwJMSTcuwB4nurcg9v/8AXWz6DqST8BWMdB6HdLbuKuPavW0R1S3dXITBRwrCZJIMOh358o189pU/RFB261P3LlBvZq1pcSRbQlvottnudYWGZuqLJliFhpG+mWKO+0u4Dg1/tU/cuUmT0M6vB+/DuBOAgdSvPsjSiWLX82xCkadS32rQHhLkW18h9lGr9tmweJunRRZZY+scyyR5fbXPhB4j1y7s55exLXVtqqmEAk66tzMn4CjvRrELZVy120hYgT1iMViPqsRu0x4GkfA2+ySwEyxkimLoh9GNm4mLZAFZWQsdi4CtH+BfSul473IxyaWPHB+lSDB3HZT1qoWDghgWKkAxtuKUOLdNHW26tlaYBGomXZSCwOaOxuCDrpGlF8djsG1kWbbskFcjvbcW7gWWKqxEhSTEkc9BrquY7o3LB5L2yLYV8jqjEKSQC6gnUsf9KKxybSG8xJN9Qdf6X4h0VQ6oqgAKiLEDYSwLfOpujnGLy4tFNx+2cjBiSCCDAhtN4O1GbHQ4fRjfkZZiBv7+TXzMnSdqH4Tg4XGWoMRdtfvLNXcdrshZdw3TC1ozsboy+4lgIpOk7Fd4AmJioeJdPOvY9Wr2IksqkKG8eyZ2ERSNh3glddNN+6iFrAsjSyup5ZlifRhqKlKOtDwlpdj/AMH6fmxh3ACXLitKdY5zN2oKzucqkNFUMX09vYgkXQqqGQkWyy65tt4Ok0uJwm6EF5kORjAYxlJ20H9w8uVWMLwW5cDNbtuwXViimAQCdYGXQa60yxPRVh1rXqPMLxu4vaRoaLerAP7yMTAcEDYaxNZiuP4pgT190ax2SUGvI5IHL5Va6PcD6+5kBAYLIJHIBVCiOcEDl4mq3GuHG01y226NBMdxpo49KqxZT1OzXHdJL6rhrpdi2W5bYkyTkcMpM7kC4BPn3mj+C9pFxcNcJCuEewiEgiM4vG5qsSYQRI018KX8JhbVy3bF18iLcuS3cXtoVneB+Sb4VE3CoR7LXApt5rzKRqWywqHUQwUTGsG4QRINTcUvqDbqg1hfaCgv/lATbXMFKqpnMoBJkg6copq4Zxfht+M92yWjXrJQkkz/ALwDwrlP9FOyNdCE2wcpcDQHSAY23Hxry9gHRVLKwDLmUkaEd47xqKeEdOyBJ6nbPpq1aU2wEEowEFdQRAiPuIrTDX2tgrrodPKlv2ZXz/RmHPbaOtEyYAF1gFidopwt4ctqBIPn8KqmSZSxFxc/OeUUm8EObiN495vH4uKbUvrnd4kKCB4mlXo1rj7vld/fFcc+Ueh4f0ZOwyY7hVq+mS6gdZBgkjUSJ0I7zWLwGx+U/JL+W0uTJzazrJ0110iiCrVbi2KNrD3bqgE27buAZglVJAMaxpVDjKidFsMLLWRZXq2IYiWksNjmnNI8/tNejolhMpXqEylgxHaAzAMAd9IDNt30F6LdNbuIvLbvWUth0a4jKTBCkgyGJ07D66e7Rd+l+GNq9ct3FudSpYqJBPIRmGoJIEiRJHfQMXMdwSxecPdtK7gEBjMwZkaHbU/E1Be6K4V7aW2sqUtklB2hlky0EGYJ3ExQrBe0CzcuYdAhBv7nOPybZmVVbTUkqIj6wovhulGGuXHtpeVnQMSBm2XVipiGiD7s1jHuO6NYa9kFyyjC2MqaEZVH6vZI7PgdK9xHR3DXLi3XsozpADR9X3ZA0McpBio8B0swt+4tu1eVnYEgQw2mfeUQYBMbwJpe6U9N7uGxqWEW2bZFosWDFhnbtQQwA7McqIRqxPB7Ny4Lr21a4FKBjvlIYFfIh2HqaCXegGGa+lzKBbVGTqQvYM5yWmZBl505gVdxnTLCWrjW3vBXRsjAq+h/wxA5kaCvL3TTBpcNprwDh+rIyvo0kHXLEAiC2w011rAK2I6B4d8QLrAFFtCyLOUZAomCD7wInl3UTTgFhXziygbJ1c5R+jgLk7ssACO4UC4V021xjYoolvD3RbUqrSZa4ACJJZuwNh38tmLhXF7WJti7ZfOhJE6ggjcEESDqN+8UDEPDeB2cMGFi0tvMQWyjeNpJ1gSdNhQP2jH80X+1T925TdSl7SB+aL/ar+49Jl9DOrwfvw7gPo3gDd6tRoIBY9wgfPkPOnDpDYAwF9VHZ6rKAOXbQVB0T4eLeGtn9Z1Rm9VkD0n7atceU/Rb8c0Hh+ulDFDTETPK8ku7OEYm4AAi6xv9+vwo5iOIq9vDqloL1QEmZk5QO7vBPOl/hmHzXCo5KZ89NaeDYW6tpUt5MgC+9mloEnbSSPGvRwwuNnJKVA/H3HulCywEGVdDrAUEyf2Rt99Er1nEdTZ6wnqhHViVjQHYAzoNJjnRHEWGu5cw0UQsT3D6xPd4VYs8JJAkaDNA7p1NWjBKKVCOV9QGnCiLPWZ1gMQEklp2mIgd+9AncjFJrEPaPzWn6zwSBGpG8SYpP6V4XqsYpGmtj7R/KkzpaQ43bOfpbi847mYfM028Q4o+JyZkVMuYyqkSWyzudhAgDaaWr9v87vD/AOS4P85pvxXFkudWvVAEALKZgokAZ2OsxEwok7VHClVseTMwtq9cw4TKTaQjtZdBqTBbL3udJ50T4NwzEBXWy5UEdsBwgiCJ1I5SK2wjslrqgQRzMbnSYnkfjU9uww1BOoI9D511RgkmmkTct+QXhuFM1xVVghbQEmBtzI8qr8a4Z1QuKSrFQdV1B0DbkCaY7eCJggNpzH+orzEcIzq8gkkNqTOpB/G9FpUxVISeB4hQHLnKA9sg5c2Vgt4Kw7jmK6wYmdwCK/DOGi4WzuV7LEHTtGdiWI379/Cp+jozi6oRWlAQrCQSHQ6+mambA9GyQDETyrlxJNblpOhew/Dm6m5FzKoKFrct2pOhgDKYPfG3hVbi1u91FrrCDbVX6sjLtIBBjXSAIanM9Gj3TQ3i/AG6phB7KOR8CTFdDhFpiKe4x9AuJBOGWe3lYNeAOYAR1hMMCRoZo0vSax+tdtA9xur9zVwm1blV5zI8feP8auDAv3R4ER9tcacq2K0jv1wwmXvkfGaXuh4nGP8As3P31oi9w6+E1Q6HH8+ufs3P31rkyeqJ3eH9vJ2HgJVDpIv5niP7G7+4aKCqvFsGbti7bBANxHUE7AkESYqpxHKOEgqCXJM4PE9VEAKPywYNpJOlznzHprhrYldN8BfJ0GpBvEE+MquvgO6nHBdA3DW89xCq2Ltlsuae2b3aWRGnWjfuNacK9n7qX666rfkbli3kU6B83aaY2ztprvvpQCL/AA2wou8MOUa2rpOg1Ie9BPeRAg+Aob0cwzH6O5NtVAxAWWi4/wCTOcRziQPU07YXoNeQ4VuvTNhyw9wwbbNmK+fauCT9Ya6VHw72dtbugm8GtWxd6pcpzA3Fyy55xoecxy1rUYVuh6fnPDjG4vz49q8Nai6e31+mYsk9pRYCCDqQqFvgJpw4N0Cexcwzm6rfR+skBCM2YudJOkZ/lXnFfZ519zFXGuLN8qUlCTbhlJ1zayq5dI3rGEjpQQz8Qbvv2SD+0t4/wrTji9vGHn9Mt/8A2qYR7PMRevYhHc27ZNqHygi6FBUkDNmUiSRPfrUx6A3r+JxJdjZtNiBcWQrC4ua7qIMqQH0nTtHTSsYV+Kkzi43/AKQXfaZxUT4U9+zvDG2uKVnts3XsWFvPlVohl7SjmOU6DevMT7Og64mb0NevC+hCe4wa4YPa7Qi6Ry2nwoz0X6PfRLbhrnWXLjtcuPGWWPcJ0H3k+VYwWpW9pA/NF/tU/demylb2kf8Asx/ap+69Jl9DOnwfvw7m/BrhSxZnY27R+KA0U4iBcw90bynloHU/dVfDYLNhMMV0PUWtO/sD50LtYsjrl2AtXTHkJop0kJOLlOVfdnLOgWB629dHcg+bfyrqeA4U5INxi0HsjTsjkogVyHoj0jODN1ha6xnVAO1AEEmTAJO9G8T0/wCIP+jUWhuMluSfM3M3yiumOXSqOWULOs2OGAAyNudT/RlAzEhR3kgDxMnSuL8bOJvvnuu75hMMdBzgLsI8BVV+BuU5Dfc6ekUzzS+AeWjs2K41hbS5nxFoQJgOrE+SqSx9BXKumPG0xGKL2e1bJsgEgqZXLOh1qinRt4nMPQGg+ItNaugHaVP+YGklklJbjKKXBuuEzcRxCjldu/8A9DXQcFwZ3jPGVR2QFURtuQJNc+xHEhhuJYl2BaLt4QCBJ6wx9lMP+1K5li1YUHvdmf5AL9tCGTSqNKNj5Y4Iu8UQtcJHdXMr3tGxtxQFy2+9raGT6sWj0ioLXSfH5pF++SeWYkf4T2flVf5DE8o6/b4aNorMRhktANcZLayO07BR5S0CuL43jeOeA96+Y11uOv2ECh9+1fbV2ZvFnLH5k0PPYfLRY4djxhr7hQHym+N9GhXCwRy0GtF8J7VmUGcMp07PbI85ldR5RSzghGIthvroD5EgH5GoMPiYkMBI0M+G9QtlKOhcN9rFppF+wybQbbB/OQ2Uj4mil3p7w90JNxhMrlNu5OunIER5Gua2urbcD8eVR3eGoQSDBH4506yTQuhEnACw6pk9625I8xkYfM02cZwl17ua+oVyBoIGkQNpoB0LwRuZwNcrD5gj/troKcILasCT46114IpxTJzlToNX1ylwdIzDX4VR6GH88ufs3P31qx0odXvXGR86NlgCIBnWCN5qn0JP50/7D/vrXlT9UT1PD+1k7D3icQFUsZIUE6SdhPKqeI4uiOEKvrHajTXzM7a+VWL7QB2S2o0+YPoagyL/AMEmAQNBz3Gu2w/lVjhPF4uhBORtPLxnWY0ivW4sgZlyHsiZ7O2XN391YtsCYsxIJPKTm90xvuWrGtiZ6mT3yJ21rGIF6QWyobq2AmDIWR2cw0nxHz7qtDiKZiuXZc2wPIHQf3hr4HaJrUoAo/I6CdOzpIGwHw07q0eFEtZVVnUnLoDAJMeEfKtYUrPL/GVQITaMvpHZGu8CR2tJOnceelZiuLqiFjaMSQNvrZQdtNj+Na9WCNLSsPDLG0RqPTWNvKpAkmDZWDuSVPMnaNdyfWgnfBmqJ8HfW4gbLE8iB91TZB3D4CqVq5cAjqlHgrADaT/mJrfr7n/DH+MfjaiAslR3D4Cor+ItoUDFVLsEWY7TEEgD0BPpVbHXroFsoknN21BX3ddAzaD4a7AjehHV4t8vWoGKxoOpykkurOCwOVgrKR2SCM45xWMFeHccsXyRZdWK7wCPhIE8tu8d9B/aKfzP/m2/seq/RW2wv3MtpbdtWZXPVdU5YopEhu1Epm0JH5UDXJNTe0NvzP8A5lv7GqeT0M6vCe/Dugzwxowdg91mz+4JoBi7uf6bcGgTD3ZjvgJ9sn0qfA8VIwtjuS1b9YQfKqtwFeEcRvQCz22UT6A7eNw+opHu4r8lktKyz/H7ZxnhGLyZo5gD7aK/0sYn8c6DcKwDXrqW1OUuwWSNBPM6bUWx3Ri7bxHUBi/uyVGnaH1TBJE+tdKjKrR59q6L7cUm2O+trnFpXQ8tK96SdDWwri3bu9YMuYsxCCZIAAknSO878ql4/wBF7dizaa3cbO0TndCp7CtKKikgZiRqeQ76Z3HZg2ZBhuNkgg6Eb0P4opY5tx2ddNKM4ThOGPD3uXGU38xAOZtO0IhYA2nffel65hFUGGmV2I9amp6/wM40UelLj+kMSRqDeukeRckVawGMAXWh/Sgfnl4ARDkfCBPymjXDOEYdsCznS8GjMXb6wiFGnuzvTRjqboVuiUcTgbj41snGVBmRRDodw/BhycUUuLlMBpGuYEGZiYneq9vB4ZMULhbMgu5ipFvJlzTBXYiOVNW1mK9/jqnu+BrRuOqRFTdJXw9y6pTKYQKSgS0pILGcqiJggT4VZPHLH9HfR4GcHeF2z5veAn7+W1TeRqnXIyin1FTFYrtlh4H4D+VEl4AL2Pe0LgRGZyG0MSC4kaeVB2UTptV/ifC7zXBcRTDJZYEMJk2kJ5zvNG11Ab4Lo/ddroBA6oMRoWzQSI7ExtudNarWrF02XuwMqFQ2uusRA5/61omCxSbJdEggwrHTxgbVCb15FZDnVWjMpBUGNp2pHfQK+4d6EdJbWFuXWuhyHCwFAJkE95HJjXQLXtSwIHu3/wDAv/nXHsEBJJEj5A8h8jR6wbMar8hVoTklSFcU+TpOIUKgUaCQO7yqboHribn9m376Vu9kNo207Vd4Hw1bT5rcqSCCZJ0kaa+In0rnlFtpnViyqGOcX1G3LXo0oWbzfWb41E+Kb6zfE1Q5g1NZNCFut9ZviawX27z8TWCF2MCaDW+L274ZI11BU/MEVEMQxUnM3PmduXypSSy+driOS2zSSTI2OuuWPhpUcsnGqLYop3YZOJfCHSShPOTHgfDxpk4bxRbygjQ8xSXa6QZiUxCAae9AP8iKyzeFjtLczg+hiubXpe36OhwUlv8As6DFeRSIOkbZ1YMRIggMYjl4TvqBTFa4jbuLmUaGQQSSfjM+u9dUMikck8biGGrBVPDuLSDTs95JaP2maT6miVq+rjshZ8hrVSZUuXgNz/Klr2gODgtCP0lv/uotxCwjEi4kHvXQ+vI+ooe/BwRAyuvcwE/A6UslqTRbDPy8in8ME3LmXCWvFLY/yj+dGukOG6vgF8czh8x82dW+/wCVCOJ2i121YiJKgCI94hR6DWmn2gXMvCsYVjSyYkAj3liQQQR4EVKC+p/bY6s7rDFf5Ny/4fOGCxz22BQwwIIPOeVW36QXXu5meSYnYdwiNqk4n0nQKos2baPAzN1VqAdJygLrrzNDB0mxHK4V/ZAT9wCrqTo8+i5dxty4xY3CT4xPgNKmS1iHERebu0uH4VNxS7jbFsM99oaCB15La6AAAzAOafFSDtQJeMXZ7TM3iWMn150NVhClvhWIJP5G8RA3S594qdejd9oBQpm0lyE3/aMn0BNMHD+j+Oe0j2r1tEuKrgFn/WUGT2TrWvHbeLwVoO+NzFiQqohMwJYlmYQAPA8vQWjCl0swTLjLw72kGRqCNDvzqPCcEvMJCaHYlkUf5mFU3Q3CXLF3YktIJJ5liaecNgTb4eXu4l1FoCLSorgkkdWAxI1JYA90E61uOTAbB8EdB2mtLvvcB/dkfOpmwCwfytme/M+nnFugN7iF88yB4CKNcGsq2Axd0s3XWgEAOUgrcKqTBUmYzCQRE/Hag0S8M6PHEsyWr9liok/pAIkDdkA3Iqvi+jpRmRryBlMEBbh18wsH0qXoI62sUOuB6twUmcoBMFSx+rIj1FGvaBwu3hAty0SDdcjIYZRAliDvuV0J5n0VT3C40A8F0ct73L8AcktsT/mygUVtYtWgICqKFVQTJyqoUEnmSBJ86XLWMd0eZmOxlWQWkSGI20n1jkZqtwvjLowGbT+tqPiNRTWKGOl1hAysWy3Mi5fEZj/Oh1i9lsZlxNxbuaModwMvfpzq1x2wLs3pJyqBCtbMAeBbNzmQDv4TUHRvoyMYzqlwJkAJziQZMADKd6ZSTAZiHNzDqXxLu2Ydl3LDdxIB1ECNf6xo70a6L4a9ZzXcUbb5mGUZAIGx7QmqnEvZ29i2bj37WVYnRp1IAA7zJqj/AEInLEWfiB6wzAj1FJK+joePY7BhMKWMmjFhMoP4/HOo8DB9KmZtKcQwNprUZGleg1oTWMe2mr3ENAMenroK1UVjpsJ8fx6kVjEbjQRSrxXC3LBLpJXw5DuaNfWm64lQvapJwUlTHhNx4EDE41bkFkUP9ZdK1GLO3KnLH8ItuNUUnviD8RQxOC2wfd010k7/ABqDwsv5yF83e6nPoZw11Ddbu5zBTyEAa+OkxUWD4XbRgQgzRuZMeUmjnDbwB10O4P3VSGPS7JzyalQQsg9oTt/ChuPudUQUOUmSYOmncKI22DSRzNL/ABtpuAA7D7f9KuyQYw+MN+1maMwnYRpOn2VUYQag4dfy6eYrbi3EFtJJ1Y6KO8/wFK31ClbpFTo6Ou4jm3FvMf8ACMg/zGaJdPrz3LV/DIQA+GcmRzzAjXfZfnWvs5wMC7cPMqg/eb7VqpxDE9ZisSRtkuKPJQq/d8654Oop/LPS8RFPI49IRo47/wCgbv11+DfdWydA7gM5kMeB+8V0fqvxtXgs1U80VL2BvsDms2LrFQuZs3ZQCAqAL2I7wZk0JPRJyZFq0PDrLhHzFdCNjvrFsDnH48qxhbwr45EVFuKFUQFBaB4a/wAahx+Av3wBeW3cA1Gr6d/OnDqPD8fKvOoPOKXSg2J2F6FWjvNv0zj5kz8KM4foiwAFvEIwGot3ElJGxyhhsTI03outrkT+OVbpaHh9/wA6nLHLpJ/6YVJfAt8Y6CYi6Pdsg/Wtqy/5c9CMH0Lv2UuKGhbgCsCh1Ak8yO/euj2LjjQMfIn4b1u2IeIJEd0CB6RQissdtv6DKSfyJqYO6FyLh8OV72a4W+MVR4h0Rv3wA905ROVYJVfATqQBpJ7qeik/gCpFXwFVjFLgEpuXLOc2/Zuw/wB4P8A++RVrC+zJc0m4R4kKR8Mp+yn0Gvcg309B/CmEAOD6D2hAfGXSvNFAVD6C3Hyo5huEYKwPydss31tZ9WP3CtjbH4/EVrkjShQSrxPBLfUoyAId196eYkt90UPt9CcKRrZT4fwo8I/Aqa0RHL5feaIC1wzZ/T76s1lZVQGCo1rKygY0fepx7w8vvFe1lYx7fqO5tWVlAxA+xqhc3Xz+41lZWCT2/wBIvp9lXbPv/GsrKxixw/3j5ffQXiH6Y1lZTdDGWN/X+FDuln6W15fxrKypT9LLYPcj3Q5+z7/2p/tG/dSoOLfoPXE/YKysqcPRE6PEe9k/P9MVE/HzrV9vjWVlUOI3OwqW9uPL+NZWUDGjbelStsPX7KysomIbu/48KlwvP8c6ysrAJ7W9bD3fT7hXlZWCY29epv6fdWVlYBlnl+OdSLyrKysY2Ow8/ura/uPT7q8rKxje/wC+PP7hWtusrKxj/9k="/>
          <p:cNvSpPr>
            <a:spLocks noChangeAspect="1" noChangeArrowheads="1"/>
          </p:cNvSpPr>
          <p:nvPr/>
        </p:nvSpPr>
        <p:spPr bwMode="auto">
          <a:xfrm>
            <a:off x="155575" y="-808038"/>
            <a:ext cx="270510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xQWFRUVGRYYGBgXGBgYGhoaHBgaGRgXGBsYHCYeGhwjHRcYIC8gJCcpLCwsGyAxNTAqNSYrLCkBCQoKDgwOGg8PGiwkHyQqLCwsLCwsLCwsLCwpLCwsLCwsLCwsLCwsLCwsLCwsLCwsKSwsKSwsLCwsLCwpLCwsLP/AABEIALEBHAMBIgACEQEDEQH/xAAcAAACAgMBAQAAAAAAAAAAAAAFBgMEAAIHAQj/xABLEAACAQIEAgcEBQgHBwQDAAABAhEAAwQSITEFQQYTIlFhcYEHMpGhFFKxwfAjJDNCcrLR4RVic4KSovEXQ1ODk8LSFjRjxFR1s//EABkBAAMBAQEAAAAAAAAAAAAAAAECAwAEBf/EACsRAAICAQMCBQQCAwAAAAAAAAABAhEDEiExQXEEEzIzUSJhgZEUsVKh0f/aAAwDAQACEQMRAD8A5PdvZ7rNEBmZo7pJMfOrN0VStDUVcYmpTdMZGGKywpJ0JqAtNFcFh4WTSrgYrPjXQ6MfjU1vpLfXZz8aH4lpY1GRSUmXoP2emt8bmfOi2D4qb65iIgxpSvwbg74m6Labnc8gO+nrgfR0fSBhkOgJzNvAEZjHfJj1qWSG2yDF09wl0a6OXMY8KIRdGc7CRsO8xyHrFH/9i+GnS/dAnXKFE+Gs/fTBgow6JbtrlQSojUzJEk8yYknzoijXApJVhyiJjx0/GldWPCorc555W3sJeN9jCk/ksW6Due2r/NSv2Us8W9mGMsarlxAGv5Mw3+BoJ8lmuv2LzbGe+TzHfp9lSdZlExr3H8d32U7xRYqyNHzw6XbT5Ht3bbHUB1ZDHeAwGlSHiroYLEHzrvONS1iB1bWlujuYaDxB3B8RBrj3tN6Orgr65J6u4pZZMlSDDJO5iVInWG9ahLAiyzWD7fSi4v63zq9b6Y3AN59a5rjsXmMCorYYbMR6mk/jqg+bvwdYt9NGjWazCccDm9qxixdMDXbLsCai4BwtHw9suoJKiTzonwro5ZDXCJUmzcWZkCY5fClxwqSNOScWPFnFLlt21bW1atKymQynKD2lOq78xWtu4MxGseZ056d1DOPWVJ55gTkaTnEamHHaEjxg1WtYm+hGhuyNuyt0ATryS4PEZT5126q2ORx2sP43FqoAJAEEDMeZO0nmY3oTiuiAxrL1i2itolkW5JJIiQf6p5gmNtK3x15L9srb1KFS0ghk0YQyGGXfmOYqz0Zx1zI6XMgCxDOwA90Eak+A+GtS0tytBR5f6OJfDIgVcgPZCgdodnKVXslY3CxMjupWtNctuylYvpbdGQ/76wVKkjvuINcw94Cfrw1fTTh4ezcw9xR2TkZOZkzBJJ0Ox5GrPHsDbxuHF22Vt4iwcyOD7re8VmNVM93nzBpocUjWKnsy7WHKNqQz5Qx0zByIidCRGvitOz4e0Yyu6sJ0W65ggweySVBBEbUicG4XdxTubQ6rEKxZ0MoLVwQGMfrW7ozDfQjeRJa+ivGWSxcQBSVuPmRswe2SZuK41z9okjXYjUiK3A3JYtXroEWrrv2mH5REy+8dyuQ8qr8dx2Ju2zbt9ULtu5b7SswII90wwI1krqdCRqZFXka4FJWABmIYiASTmIXcRJ3J9d6ziL27Vu9eC9ZK2+sOmaM0NtsRuIGhA3imXAhVTid1NPoxa6CQ7KyuM06lQDmgnWNImrq8UGQ9bnQ8y1u6o2POIHxoVhjfF5zYtqEuH8qwOnWDZwGgDMGBMA70cwqOqlWaW0k+p8qmy0QRav4MTF0XTvlRgfHkftNWsPxRmgWrOVdJIHLmTAAGniaqYviOGTRra3G10eDr4Kwk+i1RuYsMYt2hbn/h5rR9YIP+WsAa82ZFk6RzOmlQNxS2ugcsRyT+W3xoFcV4M3rgQBpQFWB5+/eVm+GWtODqhvy1o5lRxLlmbQFtGYgLMEaADlWUWzNoNNxZj2VSJIG8mPTb40Qs4M3EQ9kwMuon3SRQscUc9m2gAjYAn5AAUa4PehCDpDH5gH76KAfJNj3hRDEOIqjYfKZHcR8RH31v1mmtaRokuEs5mopfOVKCWrxU6VYXEM4g1N8FEmVWesqZsJXgsHaktFTpPs14UEtG6d3+wbUZ6KFFuXrsSzONt4BLEakCDI1/qiveHjqcGI5J90VBwx8tqB+sCT5eHypl6kSe6Z0ngfEcPcJW283AZKto474HP0mi+WuD3MNbN3MLzKxOkd/fqNhTLheleNsaG4LgH/E7Xz9751fWT0HVCaH43CaSvwnLpz1Gv41mka37YACFewJ5w7AfNTRpOnQuLNu0H/5oGvj2DFMmLpZYHGobIlti0kCCAB3jWMx/AoX7ROFfSOGX+sUKbSG7bn3g6iSNDsVzKfAzyqTh3SRLy9aLYFzZwTOVhpA0knbXTSKmNhsTbuh2EOGQLJMFgQJUGANaPIOGfMrYfvr1LOoo/wBM+CXcHf6q8mVokGZDLJGZTzGh8RzANBLD9oCpMokjrPArjCygA0CgCrzX2W3eYwoFppPcMyg/bUXBh+SWfqir2F4cuIa7ZuFgly1cU5IzbCMsgiZA3Fc8PUh3wRYbpFYuXfo14rbuJaRlZgcrSNF3MNlgyd5I5VXPSW1buW1Sb1xQVyWpaeYiPM6+FE/9llhmLi9duNrnRiqq5mOyyBSQIy66GIBG1K+M4mqOVw6qlsQpyACRzZmMEwOU6R312NW7Fxw1bFrpVi8VcFt8iWizKihTN0Ezp1i+6pA1APPWaC8V4UWWwb7HLaUiBmckgnMwjckxqQYpkGLS+cIVj3uWo7KkHU+MaeFXuMYAXMCWn9G1x9dZBIB1jfY+lBtxTQFWpJnObdpbFq4U95kPZuW1ZSshhKsNYIkT8AafvYz0ka9ae22vVjWfAgAz3kE791Ii3EXT3iJhQIFdJ9mjJg8HbLIhbEWxdzGJJbWNBsJiI09aWLk0w5VGLCHFuHX0upicGma5aQExtdtQA1t+9tBHOIjVVqrxbiCtaPFcIvaYMl22xLF2AGUFRsykHnqrdxBDfwO6e11VtQGykgtlVTqCFABJ2B7vKlnpZ0JJttcR1tu98XbotgorMqOLbDMW1V2DGInXSTTUSTRzzo7dx13Fddexb2meYUu6hojsrbUquUCYWI0Ohpx/p+2uJGHY5hctduYVTBAJBWFnYxAHzpG4sHzFrpbrZ1JAJn9o8vwIqHgvC2vXlyAs+uiiYnXXyy0kJtyovPGlGzqvEOB379xieptYcheyzF9BqhBt5RpP1iD6VPwHDFrbLcuKxXRlt3JTv/UIn+9Na2OGLbCi81oFUQaksIygLlDQBoNY5+deX8T1Ti7Yh0MrcXIAXP6uViVjKZ3nSRQa6CIr8TyW3CpayjVWyAKJ+sRMmZ3qrhLLKIEwDudPvnfx+NbcR43duQPo7Wz2ir6FHO+UsNVMLoYI7yKo4fgfEsRq3U4ZG17Tdc0RpAWF+0U1Utwb2GGzfrMdIBCiT5V7/wCosPh7qi7dtpqs5nBcyYjIJc6E8orTB9B7ZkYq9exLCJDObduTvFu1lBH7RNXcDw3CYeRYwqgg6lUA1nvbf50Xk1bUDRRcu8RuBU6tVhw2gBYiDHKB8q9tXmA1mTqdKwYlzoAqDuEseXdA591S2lIHaOviAD8Kmx0fL7mF/HfWqtrXmK9z1FR2LsGYp5KxYunZZNT4Jdao9drRLCDszXPkjpR1RmpLYlY1mG1dfMfbUYq1w1JuoP6w+2pJCnSuLXcuGVe+B8NaGcOaRG0ffUnSLEaoncs/H/Sq3C30OnP7qEptTY0I/SGf6MtgB2Pw3k8vH0qrxFT3Q0THdBnyOk93y1jXMjC4FVgNx3DvHjtQ+7x0vcJKsrA6aaEHfn3eVUWRvjgby0e2cK5cyFAgn17vXyo7wq1lO0Ax9v8ACar2nXmYPiPsNSvjANAR58/SqqXUm4lj6Alt+ssPmS5IurM5XGqsNBpBykHaVM9xrhvEmtRoCe9iTPdz5eFcyTiL2sReZLhCtuhEqQFAzQec7EfZTzwO81y0jsNXAMR+Nxr61WEk9kSnBrdgL204vrbGHZgMwusAQNQpQllB3gkL8K5nwrCZnFPPtWxua5bsLtbGdp3zONB6KJ/vUq8FSCPOlyOkbGrZ0zh69hfIUR4MCLzFfe6u5HnAg+YOtUMGvZHlRbo80YmP/jufZXPj9S7jS4Yew6BCFJOQCGgbwIHLWB3HTXeuVe020UvWymaMRbZ2gAywbK0aSJgMf2zXU7rRvzoFg+CpfuoLiZlQuzeSiY8iQor05IhB11FPoJwrEOLDdVcFoG4+cg5QCInMYEaTud/GnbH8PufRmtgTImSdTGsEeIUcye+mLFYrMgU82C6aCA23lEeGtZcuEkiBlG5M7932UmhPkGrfY5ngPZ/cuXQx7ImT2QfTtMs+e1dC4Zwq2lhLFsZkRUQEDtDKsQ45Pt5/KpEeSVAgx+NIqZ3yfk0B/rZRqByAyiZPf4E91NGKhsgZG58lPhXFuoYrczHMQBpBG+h5zQvppxbEF7X0e41sEk9lczEbGFAYzmETpHrRbF4PMy5zDICxEAHKfdBAmNZ3JaNasW0OmQKJXnuDJkn6xBmF0GtK02CO3Jx3pThMSzn6WWe4QNYkRyAMQSJ1jYmKY/ZXh2sdabpVLdxYBJCsWkDTmFgHXafKmXH9GlAJZi0iWLRq06HwNEOE8ERUBcKXJzLOoECFUcopFjqV9CzncaIr3R+09wul1SYELM+GrGTGm/fS7xcvZuXluoOqzDqYbMYCwwcgHUtJOkjNFODstu2z5Y0nlqf9aU+lKkLbAbt2gQ6zrNw5yR3wRl/1ozjSbQsHukwJe6egYS4nVjOA6qZJAjVTBUSR3g91GeGYTEYvDqVvG3qQ2rgDsyQANyMw8KQGwrXcQtsAnO4zHU9kSx8piCe6a6bg8NiAgS32EA0yoBrpJJedT99Rt6dysklLYK8GwRsr1ebNAYzHexb5ZoqTE42xbaHZc3MElj/hE+HKo+F4d0MXGLE5tScx2HP0qhx3HW8P+VcMxMdlcusaRJ/n5bUkVboz2QbXEsfdRo8YUfx+VS2rJaSSgM8ye4Hw76SH6f3M2V8KttR+t1lw5ZEgzlKkjQ7eVTcO6c50lWAgkEFgYMzvHaEEEHmCKssafBNykuThGLHYPmK3wNoFW76K9Gejr4+91QORF7TvE5Ry05k8h5nlT8PY9ZXbEXv8CMPkKSeSMXTGjjlJWjkq0Xw4hKKdMOgZwcXLd3rkJ7UIVZO4uJICnadNaELdGUCpZXrimh4JxbTNjV3gn6e3+1VZbRMQCZ2038u+mbo10Ixlx1uLhrmQaywFudNIzkEjxFSSC2ixxi7mvMeWgHpVjhto5T3aa/j8aUfwns3vvcXrWREntQ2Z45xAKz5n41N0mw/VhLVsBUSWUDzKyx/WOh1NI4OtUtiqkrUYixjcJl1Bug8iGkD0MiKH2MRcVoZQ0frj7waJXuJMNOVVmuBv9KyTotZZN8nTlWwECorbAeNFOB2M7ljsJA8/xFOkhJSpWDeH9GjeuB3kKPeB56+6NNuX+tH+MdJbOFEEhrnK2u/hm+oPP0BpM4xx7E53s9YQqsw7MKSJ/WYan40LTCczXXFKK2OSc3N7kXE8QWl3MsxJJPMnU1W4biBIA7x9tS8SWRNDbaZbqEaSy/bQlG0LCWlnW8IIHoKLcCtTf8erufYKHYdYUeVEOFXclxj3W7p+QqGNfUikuGXeKYxwAQdJAPiNoohwC4ILD9eYOmysQR8YPoKU8TxJmzCdI0HKSeyfspn4coW3Yye6AVH95SQSfEifM16LdujnrYvXRN1FH6uvyn+FWYgaagST39+g7yZPrUOBTVnIYEyIO4PP/WrrkMhgxy094RyjXXSi2KAFxZEvMHVqscBxaOly77z5iNdhGnlOhMdxFWLvCwR2iIiCx1DA+H1vD8GI4e1lFu3KKs5dwO8+Z3JJ1NFuzGWcSrEooJOrOWiWgQ3oAdpq3glynJOgM675TOnoRvQfhF4Ni2AOYW7cTG+ZtTHkoojbw2TELlPZKXIE7RlOX00Pl5UPsYIX7YYgET/IzrUbMFMk6KCSfIa/6VKgk1XxyKqtK9iIMyMxJ23n50EYGHigvNFoZurgkGIzGYnWDET5kd0VNatWrqXLLI2e77x3gjUNOhUAgGo8NhLNoMSqW2JmB29tifEipLHFC5y/lCv1lOUgePKPhRa2ChNbox1VxbrF7eVgSQRIKsCVGkGYgbb0x3sUt/dWtuIy9ZmKnnqFKkbb60TsX0bskSPeE66bAmdZ13+ysxd9GQaaggjxgx99KscfgLm2D+GX75eb0RMLC5R+sCRDNIIykGaD9MsNdAN5H7CjIU10JY9vTlqBprtU+JTJi8KwLQSoKkmPeKTG0wRV/pJwm81tsrKqsHBQ5c9wysBZ2A7RPMwAN5rmnBp0i0ZfJx7E4g5WXNuZkF521BLHWnfoX0AQYYG/2Xc5spJBC5VCgidDAGnKlLHYJjiEtKAHcZgW91FB1uPpMTsIJJ0A1Fdd4Xh8IiHLiEAZi0MV0JAmJMgSJg99HHGVWg5ZK6Er2ecF+j2iGHbaGfzOy+g0+NM1zitoNGfKRy0+8Uq4jHMjaaCrOH6Q3Lh6tVDmD2WIKx45tOdcFSk7OpUkMD4W/iSRhzbdQIudZAGVplDoQwO8fKr3BvZjgbB6xrCvc945pa2p7rds9kKDtIJFUODYAWxCiCdTE7+HhyFHrLMBufnXdjxKKOTJkcg+ug+wDYeFQXrh2G7fiaGAVIDVSRcIyqT3fg0pdMbKm2rgiUYg665Wgz6MR8TTF1h7zUb25mRM6a6/bSThrVDQlpdnJcQmtVWFdebBId7aHzRf4Vr/AETa52bX/TT/AMagsDXU6PPXwcjwttncIilmPIfaeQHidKcuH8Ka1puYXbYsQJA+fyprs8MtqSUtIs75UUfGBW4sKDOUA+QmqxxVyTnl1cHE+NAfSHPeQahuHSu0vwewxk2bRPebaH/trz+hLH/Atf8AST/xplB9Sbas4Y9qaq4iz27cD9Zftrvf9A4f/wDHs/8ASt/+NLHtA4Zat4ZWS1bRutUSqKpjK5iQPAUJ/SmymGHmzUF1KuGtSNzVnDJHWGT+iufdVHhV2bKk7wJ+FX0aLd5uXVPvoN1rmx8obItLcQBjsWQjnSYMHuJGh9DB9K6B0exKvhkRjDQQpA07J7MeIGXTuIrl/GLpyHkSVH2n7qK9H+IXbiFUusgVe0qqpzmOyWzg6AADv38K7XNRe5JQclsdU4ded7Sm4qpcgC4EOZQw0bKeayJHhA5VFicQoJYHtRB+G5pX4Lxq+LEJbViI98sskj3didNvWrOP4ndCsGFvMJPYEwNdJI17+Xd407lpViRi5Oi2vSlX1QLkEjUH13589qqcV46XGQN2ecACfAxy20pAwPGcRle/cXS4REbhBOqjQayec1X4zxQGzIaQ+XLAJkk8huToRG9ZSdbmaV7HQuh8m7faJDQszppsJFNGLWMrKuqyBGkTuNtjFc76PcWv4Wz1LGAp30BmASDBzLEjQxyo3b4s9wSq5mGslgonu2bXntGootpbsCTeyD2LxC9+4kRPMeFSKMilmZ25wST37Zh91Crd8ugETE+hjw5V49x8pYxkJKqJkk95kA6+Gwp3VWLTug/ev2mjOy67Bhr/ACHjtQTpBxu0kYe0e24JaBsv1SeRaD6A99KeO4ncs3VGZYaZ0IbbswSTp4eNB8bxzqriZ1LhmeSu4KkanQyIcipxnFqx3Bp0zovCCLgUHcbH8eVWMa0MoHkNZoDwniloBWF1YmSAe1EaiNaM424G6thsTI0I0ynWTvtvVIyT4FcWuTTA4ztg6T7oPNRm1ynxFEcVw9CWJXM3MmT6DugREUNwl9BbPZtgHQBcrx3AkDRuc9/PSl7intBKMyx2kldRuQInXv3pJZElYyxtui/w/o+gxWIuvDHOq2/BBaRgT457j+sn9UQ1YfA2iO0gJ2mB3Clborx67et9dcXKuYAAAwRA7f3enjTnhoIkc6e/pVCSW+5yWxwe9iQWtqMoMFmIAH3n0Br3o9hsmMdJnKLiz3wwE/KugdHsMtlTaiAdRPMn8fKkvhNqOI3R3G9+/XEoKNHfjlqjPse+0NT9D0JB6xNjH6r1R4R0iGHucQxAPWCbeQZjlJZ2A8hufSiftGWMF/zE/delTF4IW0xyIOyj2AJ10DuBJ57irHGOa9P3XD3muWVF+06JlDHIS4JBmSdArSJ101E6R3PaFdSw7PZQXbV8WXUMcuquZGsyDbI3Ipeu30sWsULS5jmw6G5dKXgSVuNmVSkKwgiZbc1QxduLWJXNnAxdsZiZLQuJGYnmTv61jB/E9KsRfvGJW1dwl5urDDKB1d38pMTmBERzyzzrOEdMLmGwWGt2kFx2XEXGNxjoiPcJ2IJMI/PlsZqx0nheJXBoB9BvAbD/AHV6AP4UrW7KFcJ1khOoxJ0bJJV8QwUGDEkKNucc6xhz4j7SHAtmzZRgbIv3A7HQZyhVYiYYb677b1mO9o7re7FgGynUZyWOf8qgcZYMaajY6jcSKV8Zetrbw72esw9+1YNxWzghkN5wEmAS/aYjSCJBB3qXivHCt8YuyWtYhUw3XKSMt3rLSscqzMQAGU+BEEScYMe1t2JwyKSP07aEjRVTu8Aa8fp1esWcMlu0lycGt0szMCCiOG2OoAtExudpqL2lX3+mWVRM5Fi/2fB1uqx9FUt/dpW+lgrYkgRgsUmums4sKPMyAKxhtxXtKvAJ1di2c2H64yzdkhmVuYlRlkDfXeqdnpJGPuYsqY+gpdyBtMxS0Ms92YxMbUuvdChJIE4BwJMSTcuwB4nurcg9v/8AXWz6DqST8BWMdB6HdLbuKuPavW0R1S3dXITBRwrCZJIMOh358o189pU/RFB261P3LlBvZq1pcSRbQlvottnudYWGZuqLJliFhpG+mWKO+0u4Dg1/tU/cuUmT0M6vB+/DuBOAgdSvPsjSiWLX82xCkadS32rQHhLkW18h9lGr9tmweJunRRZZY+scyyR5fbXPhB4j1y7s55exLXVtqqmEAk66tzMn4CjvRrELZVy120hYgT1iMViPqsRu0x4GkfA2+ySwEyxkimLoh9GNm4mLZAFZWQsdi4CtH+BfSul473IxyaWPHB+lSDB3HZT1qoWDghgWKkAxtuKUOLdNHW26tlaYBGomXZSCwOaOxuCDrpGlF8djsG1kWbbskFcjvbcW7gWWKqxEhSTEkc9BrquY7o3LB5L2yLYV8jqjEKSQC6gnUsf9KKxybSG8xJN9Qdf6X4h0VQ6oqgAKiLEDYSwLfOpujnGLy4tFNx+2cjBiSCCDAhtN4O1GbHQ4fRjfkZZiBv7+TXzMnSdqH4Tg4XGWoMRdtfvLNXcdrshZdw3TC1ozsboy+4lgIpOk7Fd4AmJioeJdPOvY9Wr2IksqkKG8eyZ2ERSNh3glddNN+6iFrAsjSyup5ZlifRhqKlKOtDwlpdj/AMH6fmxh3ACXLitKdY5zN2oKzucqkNFUMX09vYgkXQqqGQkWyy65tt4Ok0uJwm6EF5kORjAYxlJ20H9w8uVWMLwW5cDNbtuwXViimAQCdYGXQa60yxPRVh1rXqPMLxu4vaRoaLerAP7yMTAcEDYaxNZiuP4pgT190ax2SUGvI5IHL5Va6PcD6+5kBAYLIJHIBVCiOcEDl4mq3GuHG01y226NBMdxpo49KqxZT1OzXHdJL6rhrpdi2W5bYkyTkcMpM7kC4BPn3mj+C9pFxcNcJCuEewiEgiM4vG5qsSYQRI018KX8JhbVy3bF18iLcuS3cXtoVneB+Sb4VE3CoR7LXApt5rzKRqWywqHUQwUTGsG4QRINTcUvqDbqg1hfaCgv/lATbXMFKqpnMoBJkg6copq4Zxfht+M92yWjXrJQkkz/ALwDwrlP9FOyNdCE2wcpcDQHSAY23Hxry9gHRVLKwDLmUkaEd47xqKeEdOyBJ6nbPpq1aU2wEEowEFdQRAiPuIrTDX2tgrrodPKlv2ZXz/RmHPbaOtEyYAF1gFidopwt4ctqBIPn8KqmSZSxFxc/OeUUm8EObiN495vH4uKbUvrnd4kKCB4mlXo1rj7vld/fFcc+Ueh4f0ZOwyY7hVq+mS6gdZBgkjUSJ0I7zWLwGx+U/JL+W0uTJzazrJ0110iiCrVbi2KNrD3bqgE27buAZglVJAMaxpVDjKidFsMLLWRZXq2IYiWksNjmnNI8/tNejolhMpXqEylgxHaAzAMAd9IDNt30F6LdNbuIvLbvWUth0a4jKTBCkgyGJ07D66e7Rd+l+GNq9ct3FudSpYqJBPIRmGoJIEiRJHfQMXMdwSxecPdtK7gEBjMwZkaHbU/E1Be6K4V7aW2sqUtklB2hlky0EGYJ3ExQrBe0CzcuYdAhBv7nOPybZmVVbTUkqIj6wovhulGGuXHtpeVnQMSBm2XVipiGiD7s1jHuO6NYa9kFyyjC2MqaEZVH6vZI7PgdK9xHR3DXLi3XsozpADR9X3ZA0McpBio8B0swt+4tu1eVnYEgQw2mfeUQYBMbwJpe6U9N7uGxqWEW2bZFosWDFhnbtQQwA7McqIRqxPB7Ny4Lr21a4FKBjvlIYFfIh2HqaCXegGGa+lzKBbVGTqQvYM5yWmZBl505gVdxnTLCWrjW3vBXRsjAq+h/wxA5kaCvL3TTBpcNprwDh+rIyvo0kHXLEAiC2w011rAK2I6B4d8QLrAFFtCyLOUZAomCD7wInl3UTTgFhXziygbJ1c5R+jgLk7ssACO4UC4V021xjYoolvD3RbUqrSZa4ACJJZuwNh38tmLhXF7WJti7ZfOhJE6ggjcEESDqN+8UDEPDeB2cMGFi0tvMQWyjeNpJ1gSdNhQP2jH80X+1T925TdSl7SB+aL/ar+49Jl9DOrwfvw7gPo3gDd6tRoIBY9wgfPkPOnDpDYAwF9VHZ6rKAOXbQVB0T4eLeGtn9Z1Rm9VkD0n7atceU/Rb8c0Hh+ulDFDTETPK8ku7OEYm4AAi6xv9+vwo5iOIq9vDqloL1QEmZk5QO7vBPOl/hmHzXCo5KZ89NaeDYW6tpUt5MgC+9mloEnbSSPGvRwwuNnJKVA/H3HulCywEGVdDrAUEyf2Rt99Er1nEdTZ6wnqhHViVjQHYAzoNJjnRHEWGu5cw0UQsT3D6xPd4VYs8JJAkaDNA7p1NWjBKKVCOV9QGnCiLPWZ1gMQEklp2mIgd+9AncjFJrEPaPzWn6zwSBGpG8SYpP6V4XqsYpGmtj7R/KkzpaQ43bOfpbi847mYfM028Q4o+JyZkVMuYyqkSWyzudhAgDaaWr9v87vD/AOS4P85pvxXFkudWvVAEALKZgokAZ2OsxEwok7VHClVseTMwtq9cw4TKTaQjtZdBqTBbL3udJ50T4NwzEBXWy5UEdsBwgiCJ1I5SK2wjslrqgQRzMbnSYnkfjU9uww1BOoI9D511RgkmmkTct+QXhuFM1xVVghbQEmBtzI8qr8a4Z1QuKSrFQdV1B0DbkCaY7eCJggNpzH+orzEcIzq8gkkNqTOpB/G9FpUxVISeB4hQHLnKA9sg5c2Vgt4Kw7jmK6wYmdwCK/DOGi4WzuV7LEHTtGdiWI379/Cp+jozi6oRWlAQrCQSHQ6+mambA9GyQDETyrlxJNblpOhew/Dm6m5FzKoKFrct2pOhgDKYPfG3hVbi1u91FrrCDbVX6sjLtIBBjXSAIanM9Gj3TQ3i/AG6phB7KOR8CTFdDhFpiKe4x9AuJBOGWe3lYNeAOYAR1hMMCRoZo0vSax+tdtA9xur9zVwm1blV5zI8feP8auDAv3R4ER9tcacq2K0jv1wwmXvkfGaXuh4nGP8As3P31oi9w6+E1Q6HH8+ufs3P31rkyeqJ3eH9vJ2HgJVDpIv5niP7G7+4aKCqvFsGbti7bBANxHUE7AkESYqpxHKOEgqCXJM4PE9VEAKPywYNpJOlznzHprhrYldN8BfJ0GpBvEE+MquvgO6nHBdA3DW89xCq2Ltlsuae2b3aWRGnWjfuNacK9n7qX666rfkbli3kU6B83aaY2ztprvvpQCL/AA2wou8MOUa2rpOg1Ie9BPeRAg+Aob0cwzH6O5NtVAxAWWi4/wCTOcRziQPU07YXoNeQ4VuvTNhyw9wwbbNmK+fauCT9Ya6VHw72dtbugm8GtWxd6pcpzA3Fyy55xoecxy1rUYVuh6fnPDjG4vz49q8Nai6e31+mYsk9pRYCCDqQqFvgJpw4N0Cexcwzm6rfR+skBCM2YudJOkZ/lXnFfZ519zFXGuLN8qUlCTbhlJ1zayq5dI3rGEjpQQz8Qbvv2SD+0t4/wrTji9vGHn9Mt/8A2qYR7PMRevYhHc27ZNqHygi6FBUkDNmUiSRPfrUx6A3r+JxJdjZtNiBcWQrC4ua7qIMqQH0nTtHTSsYV+Kkzi43/AKQXfaZxUT4U9+zvDG2uKVnts3XsWFvPlVohl7SjmOU6DevMT7Og64mb0NevC+hCe4wa4YPa7Qi6Ry2nwoz0X6PfRLbhrnWXLjtcuPGWWPcJ0H3k+VYwWpW9pA/NF/tU/demylb2kf8Asx/ap+69Jl9DOnwfvw7m/BrhSxZnY27R+KA0U4iBcw90bynloHU/dVfDYLNhMMV0PUWtO/sD50LtYsjrl2AtXTHkJop0kJOLlOVfdnLOgWB629dHcg+bfyrqeA4U5INxi0HsjTsjkogVyHoj0jODN1ha6xnVAO1AEEmTAJO9G8T0/wCIP+jUWhuMluSfM3M3yiumOXSqOWULOs2OGAAyNudT/RlAzEhR3kgDxMnSuL8bOJvvnuu75hMMdBzgLsI8BVV+BuU5Dfc6ekUzzS+AeWjs2K41hbS5nxFoQJgOrE+SqSx9BXKumPG0xGKL2e1bJsgEgqZXLOh1qinRt4nMPQGg+ItNaugHaVP+YGklklJbjKKXBuuEzcRxCjldu/8A9DXQcFwZ3jPGVR2QFURtuQJNc+xHEhhuJYl2BaLt4QCBJ6wx9lMP+1K5li1YUHvdmf5AL9tCGTSqNKNj5Y4Iu8UQtcJHdXMr3tGxtxQFy2+9raGT6sWj0ioLXSfH5pF++SeWYkf4T2flVf5DE8o6/b4aNorMRhktANcZLayO07BR5S0CuL43jeOeA96+Y11uOv2ECh9+1fbV2ZvFnLH5k0PPYfLRY4djxhr7hQHym+N9GhXCwRy0GtF8J7VmUGcMp07PbI85ldR5RSzghGIthvroD5EgH5GoMPiYkMBI0M+G9QtlKOhcN9rFppF+wybQbbB/OQ2Uj4mil3p7w90JNxhMrlNu5OunIER5Gua2urbcD8eVR3eGoQSDBH4506yTQuhEnACw6pk9625I8xkYfM02cZwl17ua+oVyBoIGkQNpoB0LwRuZwNcrD5gj/troKcILasCT46114IpxTJzlToNX1ylwdIzDX4VR6GH88ufs3P31qx0odXvXGR86NlgCIBnWCN5qn0JP50/7D/vrXlT9UT1PD+1k7D3icQFUsZIUE6SdhPKqeI4uiOEKvrHajTXzM7a+VWL7QB2S2o0+YPoagyL/AMEmAQNBz3Gu2w/lVjhPF4uhBORtPLxnWY0ivW4sgZlyHsiZ7O2XN391YtsCYsxIJPKTm90xvuWrGtiZ6mT3yJ21rGIF6QWyobq2AmDIWR2cw0nxHz7qtDiKZiuXZc2wPIHQf3hr4HaJrUoAo/I6CdOzpIGwHw07q0eFEtZVVnUnLoDAJMeEfKtYUrPL/GVQITaMvpHZGu8CR2tJOnceelZiuLqiFjaMSQNvrZQdtNj+Na9WCNLSsPDLG0RqPTWNvKpAkmDZWDuSVPMnaNdyfWgnfBmqJ8HfW4gbLE8iB91TZB3D4CqVq5cAjqlHgrADaT/mJrfr7n/DH+MfjaiAslR3D4Cor+ItoUDFVLsEWY7TEEgD0BPpVbHXroFsoknN21BX3ddAzaD4a7AjehHV4t8vWoGKxoOpykkurOCwOVgrKR2SCM45xWMFeHccsXyRZdWK7wCPhIE8tu8d9B/aKfzP/m2/seq/RW2wv3MtpbdtWZXPVdU5YopEhu1Epm0JH5UDXJNTe0NvzP8A5lv7GqeT0M6vCe/Dugzwxowdg91mz+4JoBi7uf6bcGgTD3ZjvgJ9sn0qfA8VIwtjuS1b9YQfKqtwFeEcRvQCz22UT6A7eNw+opHu4r8lktKyz/H7ZxnhGLyZo5gD7aK/0sYn8c6DcKwDXrqW1OUuwWSNBPM6bUWx3Ri7bxHUBi/uyVGnaH1TBJE+tdKjKrR59q6L7cUm2O+trnFpXQ8tK96SdDWwri3bu9YMuYsxCCZIAAknSO878ql4/wBF7dizaa3cbO0TndCp7CtKKikgZiRqeQ76Z3HZg2ZBhuNkgg6Eb0P4opY5tx2ddNKM4ThOGPD3uXGU38xAOZtO0IhYA2nffel65hFUGGmV2I9amp6/wM40UelLj+kMSRqDeukeRckVawGMAXWh/Sgfnl4ARDkfCBPymjXDOEYdsCznS8GjMXb6wiFGnuzvTRjqboVuiUcTgbj41snGVBmRRDodw/BhycUUuLlMBpGuYEGZiYneq9vB4ZMULhbMgu5ipFvJlzTBXYiOVNW1mK9/jqnu+BrRuOqRFTdJXw9y6pTKYQKSgS0pILGcqiJggT4VZPHLH9HfR4GcHeF2z5veAn7+W1TeRqnXIyin1FTFYrtlh4H4D+VEl4AL2Pe0LgRGZyG0MSC4kaeVB2UTptV/ifC7zXBcRTDJZYEMJk2kJ5zvNG11Ab4Lo/ddroBA6oMRoWzQSI7ExtudNarWrF02XuwMqFQ2uusRA5/61omCxSbJdEggwrHTxgbVCb15FZDnVWjMpBUGNp2pHfQK+4d6EdJbWFuXWuhyHCwFAJkE95HJjXQLXtSwIHu3/wDAv/nXHsEBJJEj5A8h8jR6wbMar8hVoTklSFcU+TpOIUKgUaCQO7yqboHribn9m376Vu9kNo207Vd4Hw1bT5rcqSCCZJ0kaa+In0rnlFtpnViyqGOcX1G3LXo0oWbzfWb41E+Kb6zfE1Q5g1NZNCFut9ZviawX27z8TWCF2MCaDW+L274ZI11BU/MEVEMQxUnM3PmduXypSSy+driOS2zSSTI2OuuWPhpUcsnGqLYop3YZOJfCHSShPOTHgfDxpk4bxRbygjQ8xSXa6QZiUxCAae9AP8iKyzeFjtLczg+hiubXpe36OhwUlv8As6DFeRSIOkbZ1YMRIggMYjl4TvqBTFa4jbuLmUaGQQSSfjM+u9dUMikck8biGGrBVPDuLSDTs95JaP2maT6miVq+rjshZ8hrVSZUuXgNz/Klr2gODgtCP0lv/uotxCwjEi4kHvXQ+vI+ooe/BwRAyuvcwE/A6UslqTRbDPy8in8ME3LmXCWvFLY/yj+dGukOG6vgF8czh8x82dW+/wCVCOJ2i121YiJKgCI94hR6DWmn2gXMvCsYVjSyYkAj3liQQQR4EVKC+p/bY6s7rDFf5Ny/4fOGCxz22BQwwIIPOeVW36QXXu5meSYnYdwiNqk4n0nQKos2baPAzN1VqAdJygLrrzNDB0mxHK4V/ZAT9wCrqTo8+i5dxty4xY3CT4xPgNKmS1iHERebu0uH4VNxS7jbFsM99oaCB15La6AAAzAOafFSDtQJeMXZ7TM3iWMn150NVhClvhWIJP5G8RA3S594qdejd9oBQpm0lyE3/aMn0BNMHD+j+Oe0j2r1tEuKrgFn/WUGT2TrWvHbeLwVoO+NzFiQqohMwJYlmYQAPA8vQWjCl0swTLjLw72kGRqCNDvzqPCcEvMJCaHYlkUf5mFU3Q3CXLF3YktIJJ5liaecNgTb4eXu4l1FoCLSorgkkdWAxI1JYA90E61uOTAbB8EdB2mtLvvcB/dkfOpmwCwfytme/M+nnFugN7iF88yB4CKNcGsq2Axd0s3XWgEAOUgrcKqTBUmYzCQRE/Hag0S8M6PHEsyWr9liok/pAIkDdkA3Iqvi+jpRmRryBlMEBbh18wsH0qXoI62sUOuB6twUmcoBMFSx+rIj1FGvaBwu3hAty0SDdcjIYZRAliDvuV0J5n0VT3C40A8F0ct73L8AcktsT/mygUVtYtWgICqKFVQTJyqoUEnmSBJ86XLWMd0eZmOxlWQWkSGI20n1jkZqtwvjLowGbT+tqPiNRTWKGOl1hAysWy3Mi5fEZj/Oh1i9lsZlxNxbuaModwMvfpzq1x2wLs3pJyqBCtbMAeBbNzmQDv4TUHRvoyMYzqlwJkAJziQZMADKd6ZSTAZiHNzDqXxLu2Ydl3LDdxIB1ECNf6xo70a6L4a9ZzXcUbb5mGUZAIGx7QmqnEvZ29i2bj37WVYnRp1IAA7zJqj/AEInLEWfiB6wzAj1FJK+joePY7BhMKWMmjFhMoP4/HOo8DB9KmZtKcQwNprUZGleg1oTWMe2mr3ENAMenroK1UVjpsJ8fx6kVjEbjQRSrxXC3LBLpJXw5DuaNfWm64lQvapJwUlTHhNx4EDE41bkFkUP9ZdK1GLO3KnLH8ItuNUUnviD8RQxOC2wfd010k7/ABqDwsv5yF83e6nPoZw11Ddbu5zBTyEAa+OkxUWD4XbRgQgzRuZMeUmjnDbwB10O4P3VSGPS7JzyalQQsg9oTt/ChuPudUQUOUmSYOmncKI22DSRzNL/ABtpuAA7D7f9KuyQYw+MN+1maMwnYRpOn2VUYQag4dfy6eYrbi3EFtJJ1Y6KO8/wFK31ClbpFTo6Ou4jm3FvMf8ACMg/zGaJdPrz3LV/DIQA+GcmRzzAjXfZfnWvs5wMC7cPMqg/eb7VqpxDE9ZisSRtkuKPJQq/d8654Oop/LPS8RFPI49IRo47/wCgbv11+DfdWydA7gM5kMeB+8V0fqvxtXgs1U80VL2BvsDms2LrFQuZs3ZQCAqAL2I7wZk0JPRJyZFq0PDrLhHzFdCNjvrFsDnH48qxhbwr45EVFuKFUQFBaB4a/wAahx+Av3wBeW3cA1Gr6d/OnDqPD8fKvOoPOKXSg2J2F6FWjvNv0zj5kz8KM4foiwAFvEIwGot3ElJGxyhhsTI03outrkT+OVbpaHh9/wA6nLHLpJ/6YVJfAt8Y6CYi6Pdsg/Wtqy/5c9CMH0Lv2UuKGhbgCsCh1Ak8yO/euj2LjjQMfIn4b1u2IeIJEd0CB6RQissdtv6DKSfyJqYO6FyLh8OV72a4W+MVR4h0Rv3wA905ROVYJVfATqQBpJ7qeik/gCpFXwFVjFLgEpuXLOc2/Zuw/wB4P8A++RVrC+zJc0m4R4kKR8Mp+yn0Gvcg309B/CmEAOD6D2hAfGXSvNFAVD6C3Hyo5huEYKwPydss31tZ9WP3CtjbH4/EVrkjShQSrxPBLfUoyAId196eYkt90UPt9CcKRrZT4fwo8I/Aqa0RHL5feaIC1wzZ/T76s1lZVQGCo1rKygY0fepx7w8vvFe1lYx7fqO5tWVlAxA+xqhc3Xz+41lZWCT2/wBIvp9lXbPv/GsrKxixw/3j5ffQXiH6Y1lZTdDGWN/X+FDuln6W15fxrKypT9LLYPcj3Q5+z7/2p/tG/dSoOLfoPXE/YKysqcPRE6PEe9k/P9MVE/HzrV9vjWVlUOI3OwqW9uPL+NZWUDGjbelStsPX7KysomIbu/48KlwvP8c6ysrAJ7W9bD3fT7hXlZWCY29epv6fdWVlYBlnl+OdSLyrKysY2Ow8/ura/uPT7q8rKxje/wC+PP7hWtusrKxj/9k="/>
          <p:cNvSpPr>
            <a:spLocks noChangeAspect="1" noChangeArrowheads="1"/>
          </p:cNvSpPr>
          <p:nvPr/>
        </p:nvSpPr>
        <p:spPr bwMode="auto">
          <a:xfrm>
            <a:off x="307975" y="-655638"/>
            <a:ext cx="270510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UUExQWFRUVGRYYGBgXGBgYGhoaHBgaGRgXGBsYHCYeGhwjHRcYIC8gJCcpLCwsGyAxNTAqNSYrLCkBCQoKDgwOGg8PGiwkHyQqLCwsLCwsLCwsLCwpLCwsLCwsLCwsLCwsLCwsLCwsLCwsKSwsKSwsLCwsLCwpLCwsLP/AABEIALEBHAMBIgACEQEDEQH/xAAcAAACAgMBAQAAAAAAAAAAAAAFBgMEAAIHAQj/xABLEAACAQIEAgcEBQgHBwQDAAABAhEAAwQSITEFQQYTIlFhcYEHMpGhFFKxwfAjJDNCcrLR4RVic4KSovEXQ1ODk8LSFjRjxFR1s//EABkBAAMBAQEAAAAAAAAAAAAAAAECAwAEBf/EACsRAAICAQMCBQQCAwAAAAAAAAABAhEDEiExQXEEEzIzUSJhgZEUsVKh0f/aAAwDAQACEQMRAD8A5PdvZ7rNEBmZo7pJMfOrN0VStDUVcYmpTdMZGGKywpJ0JqAtNFcFh4WTSrgYrPjXQ6MfjU1vpLfXZz8aH4lpY1GRSUmXoP2emt8bmfOi2D4qb65iIgxpSvwbg74m6Labnc8gO+nrgfR0fSBhkOgJzNvAEZjHfJj1qWSG2yDF09wl0a6OXMY8KIRdGc7CRsO8xyHrFH/9i+GnS/dAnXKFE+Gs/fTBgow6JbtrlQSojUzJEk8yYknzoijXApJVhyiJjx0/GldWPCorc555W3sJeN9jCk/ksW6Due2r/NSv2Us8W9mGMsarlxAGv5Mw3+BoJ8lmuv2LzbGe+TzHfp9lSdZlExr3H8d32U7xRYqyNHzw6XbT5Ht3bbHUB1ZDHeAwGlSHiroYLEHzrvONS1iB1bWlujuYaDxB3B8RBrj3tN6Orgr65J6u4pZZMlSDDJO5iVInWG9ahLAiyzWD7fSi4v63zq9b6Y3AN59a5rjsXmMCorYYbMR6mk/jqg+bvwdYt9NGjWazCccDm9qxixdMDXbLsCai4BwtHw9suoJKiTzonwro5ZDXCJUmzcWZkCY5fClxwqSNOScWPFnFLlt21bW1atKymQynKD2lOq78xWtu4MxGseZ056d1DOPWVJ55gTkaTnEamHHaEjxg1WtYm+hGhuyNuyt0ATryS4PEZT5126q2ORx2sP43FqoAJAEEDMeZO0nmY3oTiuiAxrL1i2itolkW5JJIiQf6p5gmNtK3x15L9srb1KFS0ghk0YQyGGXfmOYqz0Zx1zI6XMgCxDOwA90Eak+A+GtS0tytBR5f6OJfDIgVcgPZCgdodnKVXslY3CxMjupWtNctuylYvpbdGQ/76wVKkjvuINcw94Cfrw1fTTh4ezcw9xR2TkZOZkzBJJ0Ox5GrPHsDbxuHF22Vt4iwcyOD7re8VmNVM93nzBpocUjWKnsy7WHKNqQz5Qx0zByIidCRGvitOz4e0Yyu6sJ0W65ggweySVBBEbUicG4XdxTubQ6rEKxZ0MoLVwQGMfrW7ozDfQjeRJa+ivGWSxcQBSVuPmRswe2SZuK41z9okjXYjUiK3A3JYtXroEWrrv2mH5REy+8dyuQ8qr8dx2Ju2zbt9ULtu5b7SswII90wwI1krqdCRqZFXka4FJWABmIYiASTmIXcRJ3J9d6ziL27Vu9eC9ZK2+sOmaM0NtsRuIGhA3imXAhVTid1NPoxa6CQ7KyuM06lQDmgnWNImrq8UGQ9bnQ8y1u6o2POIHxoVhjfF5zYtqEuH8qwOnWDZwGgDMGBMA70cwqOqlWaW0k+p8qmy0QRav4MTF0XTvlRgfHkftNWsPxRmgWrOVdJIHLmTAAGniaqYviOGTRra3G10eDr4Kwk+i1RuYsMYt2hbn/h5rR9YIP+WsAa82ZFk6RzOmlQNxS2ugcsRyT+W3xoFcV4M3rgQBpQFWB5+/eVm+GWtODqhvy1o5lRxLlmbQFtGYgLMEaADlWUWzNoNNxZj2VSJIG8mPTb40Qs4M3EQ9kwMuon3SRQscUc9m2gAjYAn5AAUa4PehCDpDH5gH76KAfJNj3hRDEOIqjYfKZHcR8RH31v1mmtaRokuEs5mopfOVKCWrxU6VYXEM4g1N8FEmVWesqZsJXgsHaktFTpPs14UEtG6d3+wbUZ6KFFuXrsSzONt4BLEakCDI1/qiveHjqcGI5J90VBwx8tqB+sCT5eHypl6kSe6Z0ngfEcPcJW283AZKto474HP0mi+WuD3MNbN3MLzKxOkd/fqNhTLheleNsaG4LgH/E7Xz9751fWT0HVCaH43CaSvwnLpz1Gv41mka37YACFewJ5w7AfNTRpOnQuLNu0H/5oGvj2DFMmLpZYHGobIlti0kCCAB3jWMx/AoX7ROFfSOGX+sUKbSG7bn3g6iSNDsVzKfAzyqTh3SRLy9aLYFzZwTOVhpA0knbXTSKmNhsTbuh2EOGQLJMFgQJUGANaPIOGfMrYfvr1LOoo/wBM+CXcHf6q8mVokGZDLJGZTzGh8RzANBLD9oCpMokjrPArjCygA0CgCrzX2W3eYwoFppPcMyg/bUXBh+SWfqir2F4cuIa7ZuFgly1cU5IzbCMsgiZA3Fc8PUh3wRYbpFYuXfo14rbuJaRlZgcrSNF3MNlgyd5I5VXPSW1buW1Sb1xQVyWpaeYiPM6+FE/9llhmLi9duNrnRiqq5mOyyBSQIy66GIBG1K+M4mqOVw6qlsQpyACRzZmMEwOU6R312NW7Fxw1bFrpVi8VcFt8iWizKihTN0Ezp1i+6pA1APPWaC8V4UWWwb7HLaUiBmckgnMwjckxqQYpkGLS+cIVj3uWo7KkHU+MaeFXuMYAXMCWn9G1x9dZBIB1jfY+lBtxTQFWpJnObdpbFq4U95kPZuW1ZSshhKsNYIkT8AafvYz0ka9ae22vVjWfAgAz3kE791Ii3EXT3iJhQIFdJ9mjJg8HbLIhbEWxdzGJJbWNBsJiI09aWLk0w5VGLCHFuHX0upicGma5aQExtdtQA1t+9tBHOIjVVqrxbiCtaPFcIvaYMl22xLF2AGUFRsykHnqrdxBDfwO6e11VtQGykgtlVTqCFABJ2B7vKlnpZ0JJttcR1tu98XbotgorMqOLbDMW1V2DGInXSTTUSTRzzo7dx13Fddexb2meYUu6hojsrbUquUCYWI0Ohpx/p+2uJGHY5hctduYVTBAJBWFnYxAHzpG4sHzFrpbrZ1JAJn9o8vwIqHgvC2vXlyAs+uiiYnXXyy0kJtyovPGlGzqvEOB379xieptYcheyzF9BqhBt5RpP1iD6VPwHDFrbLcuKxXRlt3JTv/UIn+9Na2OGLbCi81oFUQaksIygLlDQBoNY5+deX8T1Ti7Yh0MrcXIAXP6uViVjKZ3nSRQa6CIr8TyW3CpayjVWyAKJ+sRMmZ3qrhLLKIEwDudPvnfx+NbcR43duQPo7Wz2ir6FHO+UsNVMLoYI7yKo4fgfEsRq3U4ZG17Tdc0RpAWF+0U1Utwb2GGzfrMdIBCiT5V7/wCosPh7qi7dtpqs5nBcyYjIJc6E8orTB9B7ZkYq9exLCJDObduTvFu1lBH7RNXcDw3CYeRYwqgg6lUA1nvbf50Xk1bUDRRcu8RuBU6tVhw2gBYiDHKB8q9tXmA1mTqdKwYlzoAqDuEseXdA591S2lIHaOviAD8Kmx0fL7mF/HfWqtrXmK9z1FR2LsGYp5KxYunZZNT4Jdao9drRLCDszXPkjpR1RmpLYlY1mG1dfMfbUYq1w1JuoP6w+2pJCnSuLXcuGVe+B8NaGcOaRG0ffUnSLEaoncs/H/Sq3C30OnP7qEptTY0I/SGf6MtgB2Pw3k8vH0qrxFT3Q0THdBnyOk93y1jXMjC4FVgNx3DvHjtQ+7x0vcJKsrA6aaEHfn3eVUWRvjgby0e2cK5cyFAgn17vXyo7wq1lO0Ax9v8ACar2nXmYPiPsNSvjANAR58/SqqXUm4lj6Alt+ssPmS5IurM5XGqsNBpBykHaVM9xrhvEmtRoCe9iTPdz5eFcyTiL2sReZLhCtuhEqQFAzQec7EfZTzwO81y0jsNXAMR+Nxr61WEk9kSnBrdgL204vrbGHZgMwusAQNQpQllB3gkL8K5nwrCZnFPPtWxua5bsLtbGdp3zONB6KJ/vUq8FSCPOlyOkbGrZ0zh69hfIUR4MCLzFfe6u5HnAg+YOtUMGvZHlRbo80YmP/jufZXPj9S7jS4Yew6BCFJOQCGgbwIHLWB3HTXeuVe020UvWymaMRbZ2gAywbK0aSJgMf2zXU7rRvzoFg+CpfuoLiZlQuzeSiY8iQor05IhB11FPoJwrEOLDdVcFoG4+cg5QCInMYEaTud/GnbH8PufRmtgTImSdTGsEeIUcye+mLFYrMgU82C6aCA23lEeGtZcuEkiBlG5M7932UmhPkGrfY5ngPZ/cuXQx7ImT2QfTtMs+e1dC4Zwq2lhLFsZkRUQEDtDKsQ45Pt5/KpEeSVAgx+NIqZ3yfk0B/rZRqByAyiZPf4E91NGKhsgZG58lPhXFuoYrczHMQBpBG+h5zQvppxbEF7X0e41sEk9lczEbGFAYzmETpHrRbF4PMy5zDICxEAHKfdBAmNZ3JaNasW0OmQKJXnuDJkn6xBmF0GtK02CO3Jx3pThMSzn6WWe4QNYkRyAMQSJ1jYmKY/ZXh2sdabpVLdxYBJCsWkDTmFgHXafKmXH9GlAJZi0iWLRq06HwNEOE8ERUBcKXJzLOoECFUcopFjqV9CzncaIr3R+09wul1SYELM+GrGTGm/fS7xcvZuXluoOqzDqYbMYCwwcgHUtJOkjNFODstu2z5Y0nlqf9aU+lKkLbAbt2gQ6zrNw5yR3wRl/1ozjSbQsHukwJe6egYS4nVjOA6qZJAjVTBUSR3g91GeGYTEYvDqVvG3qQ2rgDsyQANyMw8KQGwrXcQtsAnO4zHU9kSx8piCe6a6bg8NiAgS32EA0yoBrpJJedT99Rt6dysklLYK8GwRsr1ebNAYzHexb5ZoqTE42xbaHZc3MElj/hE+HKo+F4d0MXGLE5tScx2HP0qhx3HW8P+VcMxMdlcusaRJ/n5bUkVboz2QbXEsfdRo8YUfx+VS2rJaSSgM8ye4Hw76SH6f3M2V8KttR+t1lw5ZEgzlKkjQ7eVTcO6c50lWAgkEFgYMzvHaEEEHmCKssafBNykuThGLHYPmK3wNoFW76K9Gejr4+91QORF7TvE5Ry05k8h5nlT8PY9ZXbEXv8CMPkKSeSMXTGjjlJWjkq0Xw4hKKdMOgZwcXLd3rkJ7UIVZO4uJICnadNaELdGUCpZXrimh4JxbTNjV3gn6e3+1VZbRMQCZ2038u+mbo10Ixlx1uLhrmQaywFudNIzkEjxFSSC2ixxi7mvMeWgHpVjhto5T3aa/j8aUfwns3vvcXrWREntQ2Z45xAKz5n41N0mw/VhLVsBUSWUDzKyx/WOh1NI4OtUtiqkrUYixjcJl1Bug8iGkD0MiKH2MRcVoZQ0frj7waJXuJMNOVVmuBv9KyTotZZN8nTlWwECorbAeNFOB2M7ljsJA8/xFOkhJSpWDeH9GjeuB3kKPeB56+6NNuX+tH+MdJbOFEEhrnK2u/hm+oPP0BpM4xx7E53s9YQqsw7MKSJ/WYan40LTCczXXFKK2OSc3N7kXE8QWl3MsxJJPMnU1W4biBIA7x9tS8SWRNDbaZbqEaSy/bQlG0LCWlnW8IIHoKLcCtTf8erufYKHYdYUeVEOFXclxj3W7p+QqGNfUikuGXeKYxwAQdJAPiNoohwC4ILD9eYOmysQR8YPoKU8TxJmzCdI0HKSeyfspn4coW3Yye6AVH95SQSfEifM16LdujnrYvXRN1FH6uvyn+FWYgaagST39+g7yZPrUOBTVnIYEyIO4PP/WrrkMhgxy094RyjXXSi2KAFxZEvMHVqscBxaOly77z5iNdhGnlOhMdxFWLvCwR2iIiCx1DA+H1vD8GI4e1lFu3KKs5dwO8+Z3JJ1NFuzGWcSrEooJOrOWiWgQ3oAdpq3glynJOgM675TOnoRvQfhF4Ni2AOYW7cTG+ZtTHkoojbw2TELlPZKXIE7RlOX00Pl5UPsYIX7YYgET/IzrUbMFMk6KCSfIa/6VKgk1XxyKqtK9iIMyMxJ23n50EYGHigvNFoZurgkGIzGYnWDET5kd0VNatWrqXLLI2e77x3gjUNOhUAgGo8NhLNoMSqW2JmB29tifEipLHFC5y/lCv1lOUgePKPhRa2ChNbox1VxbrF7eVgSQRIKsCVGkGYgbb0x3sUt/dWtuIy9ZmKnnqFKkbb60TsX0bskSPeE66bAmdZ13+ysxd9GQaaggjxgx99KscfgLm2D+GX75eb0RMLC5R+sCRDNIIykGaD9MsNdAN5H7CjIU10JY9vTlqBprtU+JTJi8KwLQSoKkmPeKTG0wRV/pJwm81tsrKqsHBQ5c9wysBZ2A7RPMwAN5rmnBp0i0ZfJx7E4g5WXNuZkF521BLHWnfoX0AQYYG/2Xc5spJBC5VCgidDAGnKlLHYJjiEtKAHcZgW91FB1uPpMTsIJJ0A1Fdd4Xh8IiHLiEAZi0MV0JAmJMgSJg99HHGVWg5ZK6Er2ecF+j2iGHbaGfzOy+g0+NM1zitoNGfKRy0+8Uq4jHMjaaCrOH6Q3Lh6tVDmD2WIKx45tOdcFSk7OpUkMD4W/iSRhzbdQIudZAGVplDoQwO8fKr3BvZjgbB6xrCvc945pa2p7rds9kKDtIJFUODYAWxCiCdTE7+HhyFHrLMBufnXdjxKKOTJkcg+ug+wDYeFQXrh2G7fiaGAVIDVSRcIyqT3fg0pdMbKm2rgiUYg665Wgz6MR8TTF1h7zUb25mRM6a6/bSThrVDQlpdnJcQmtVWFdebBId7aHzRf4Vr/AETa52bX/TT/AMagsDXU6PPXwcjwttncIilmPIfaeQHidKcuH8Ka1puYXbYsQJA+fyprs8MtqSUtIs75UUfGBW4sKDOUA+QmqxxVyTnl1cHE+NAfSHPeQahuHSu0vwewxk2bRPebaH/trz+hLH/Atf8AST/xplB9Sbas4Y9qaq4iz27cD9Zftrvf9A4f/wDHs/8ASt/+NLHtA4Zat4ZWS1bRutUSqKpjK5iQPAUJ/SmymGHmzUF1KuGtSNzVnDJHWGT+iufdVHhV2bKk7wJ+FX0aLd5uXVPvoN1rmx8obItLcQBjsWQjnSYMHuJGh9DB9K6B0exKvhkRjDQQpA07J7MeIGXTuIrl/GLpyHkSVH2n7qK9H+IXbiFUusgVe0qqpzmOyWzg6AADv38K7XNRe5JQclsdU4ded7Sm4qpcgC4EOZQw0bKeayJHhA5VFicQoJYHtRB+G5pX4Lxq+LEJbViI98sskj3didNvWrOP4ndCsGFvMJPYEwNdJI17+Xd407lpViRi5Oi2vSlX1QLkEjUH13589qqcV46XGQN2ecACfAxy20pAwPGcRle/cXS4REbhBOqjQayec1X4zxQGzIaQ+XLAJkk8huToRG9ZSdbmaV7HQuh8m7faJDQszppsJFNGLWMrKuqyBGkTuNtjFc76PcWv4Wz1LGAp30BmASDBzLEjQxyo3b4s9wSq5mGslgonu2bXntGootpbsCTeyD2LxC9+4kRPMeFSKMilmZ25wST37Zh91Crd8ugETE+hjw5V49x8pYxkJKqJkk95kA6+Gwp3VWLTug/ev2mjOy67Bhr/ACHjtQTpBxu0kYe0e24JaBsv1SeRaD6A99KeO4ncs3VGZYaZ0IbbswSTp4eNB8bxzqriZ1LhmeSu4KkanQyIcipxnFqx3Bp0zovCCLgUHcbH8eVWMa0MoHkNZoDwniloBWF1YmSAe1EaiNaM424G6thsTI0I0ynWTvtvVIyT4FcWuTTA4ztg6T7oPNRm1ynxFEcVw9CWJXM3MmT6DugREUNwl9BbPZtgHQBcrx3AkDRuc9/PSl7intBKMyx2kldRuQInXv3pJZElYyxtui/w/o+gxWIuvDHOq2/BBaRgT457j+sn9UQ1YfA2iO0gJ2mB3Clborx67et9dcXKuYAAAwRA7f3enjTnhoIkc6e/pVCSW+5yWxwe9iQWtqMoMFmIAH3n0Br3o9hsmMdJnKLiz3wwE/KugdHsMtlTaiAdRPMn8fKkvhNqOI3R3G9+/XEoKNHfjlqjPse+0NT9D0JB6xNjH6r1R4R0iGHucQxAPWCbeQZjlJZ2A8hufSiftGWMF/zE/delTF4IW0xyIOyj2AJ10DuBJ57irHGOa9P3XD3muWVF+06JlDHIS4JBmSdArSJ101E6R3PaFdSw7PZQXbV8WXUMcuquZGsyDbI3Ipeu30sWsULS5jmw6G5dKXgSVuNmVSkKwgiZbc1QxduLWJXNnAxdsZiZLQuJGYnmTv61jB/E9KsRfvGJW1dwl5urDDKB1d38pMTmBERzyzzrOEdMLmGwWGt2kFx2XEXGNxjoiPcJ2IJMI/PlsZqx0nheJXBoB9BvAbD/AHV6AP4UrW7KFcJ1khOoxJ0bJJV8QwUGDEkKNucc6xhz4j7SHAtmzZRgbIv3A7HQZyhVYiYYb677b1mO9o7re7FgGynUZyWOf8qgcZYMaajY6jcSKV8Zetrbw72esw9+1YNxWzghkN5wEmAS/aYjSCJBB3qXivHCt8YuyWtYhUw3XKSMt3rLSscqzMQAGU+BEEScYMe1t2JwyKSP07aEjRVTu8Aa8fp1esWcMlu0lycGt0szMCCiOG2OoAtExudpqL2lX3+mWVRM5Fi/2fB1uqx9FUt/dpW+lgrYkgRgsUmums4sKPMyAKxhtxXtKvAJ1di2c2H64yzdkhmVuYlRlkDfXeqdnpJGPuYsqY+gpdyBtMxS0Ms92YxMbUuvdChJIE4BwJMSTcuwB4nurcg9v/8AXWz6DqST8BWMdB6HdLbuKuPavW0R1S3dXITBRwrCZJIMOh358o189pU/RFB261P3LlBvZq1pcSRbQlvottnudYWGZuqLJliFhpG+mWKO+0u4Dg1/tU/cuUmT0M6vB+/DuBOAgdSvPsjSiWLX82xCkadS32rQHhLkW18h9lGr9tmweJunRRZZY+scyyR5fbXPhB4j1y7s55exLXVtqqmEAk66tzMn4CjvRrELZVy120hYgT1iMViPqsRu0x4GkfA2+ySwEyxkimLoh9GNm4mLZAFZWQsdi4CtH+BfSul473IxyaWPHB+lSDB3HZT1qoWDghgWKkAxtuKUOLdNHW26tlaYBGomXZSCwOaOxuCDrpGlF8djsG1kWbbskFcjvbcW7gWWKqxEhSTEkc9BrquY7o3LB5L2yLYV8jqjEKSQC6gnUsf9KKxybSG8xJN9Qdf6X4h0VQ6oqgAKiLEDYSwLfOpujnGLy4tFNx+2cjBiSCCDAhtN4O1GbHQ4fRjfkZZiBv7+TXzMnSdqH4Tg4XGWoMRdtfvLNXcdrshZdw3TC1ozsboy+4lgIpOk7Fd4AmJioeJdPOvY9Wr2IksqkKG8eyZ2ERSNh3glddNN+6iFrAsjSyup5ZlifRhqKlKOtDwlpdj/AMH6fmxh3ACXLitKdY5zN2oKzucqkNFUMX09vYgkXQqqGQkWyy65tt4Ok0uJwm6EF5kORjAYxlJ20H9w8uVWMLwW5cDNbtuwXViimAQCdYGXQa60yxPRVh1rXqPMLxu4vaRoaLerAP7yMTAcEDYaxNZiuP4pgT190ax2SUGvI5IHL5Va6PcD6+5kBAYLIJHIBVCiOcEDl4mq3GuHG01y226NBMdxpo49KqxZT1OzXHdJL6rhrpdi2W5bYkyTkcMpM7kC4BPn3mj+C9pFxcNcJCuEewiEgiM4vG5qsSYQRI018KX8JhbVy3bF18iLcuS3cXtoVneB+Sb4VE3CoR7LXApt5rzKRqWywqHUQwUTGsG4QRINTcUvqDbqg1hfaCgv/lATbXMFKqpnMoBJkg6copq4Zxfht+M92yWjXrJQkkz/ALwDwrlP9FOyNdCE2wcpcDQHSAY23Hxry9gHRVLKwDLmUkaEd47xqKeEdOyBJ6nbPpq1aU2wEEowEFdQRAiPuIrTDX2tgrrodPKlv2ZXz/RmHPbaOtEyYAF1gFidopwt4ctqBIPn8KqmSZSxFxc/OeUUm8EObiN495vH4uKbUvrnd4kKCB4mlXo1rj7vld/fFcc+Ueh4f0ZOwyY7hVq+mS6gdZBgkjUSJ0I7zWLwGx+U/JL+W0uTJzazrJ0110iiCrVbi2KNrD3bqgE27buAZglVJAMaxpVDjKidFsMLLWRZXq2IYiWksNjmnNI8/tNejolhMpXqEylgxHaAzAMAd9IDNt30F6LdNbuIvLbvWUth0a4jKTBCkgyGJ07D66e7Rd+l+GNq9ct3FudSpYqJBPIRmGoJIEiRJHfQMXMdwSxecPdtK7gEBjMwZkaHbU/E1Be6K4V7aW2sqUtklB2hlky0EGYJ3ExQrBe0CzcuYdAhBv7nOPybZmVVbTUkqIj6wovhulGGuXHtpeVnQMSBm2XVipiGiD7s1jHuO6NYa9kFyyjC2MqaEZVH6vZI7PgdK9xHR3DXLi3XsozpADR9X3ZA0McpBio8B0swt+4tu1eVnYEgQw2mfeUQYBMbwJpe6U9N7uGxqWEW2bZFosWDFhnbtQQwA7McqIRqxPB7Ny4Lr21a4FKBjvlIYFfIh2HqaCXegGGa+lzKBbVGTqQvYM5yWmZBl505gVdxnTLCWrjW3vBXRsjAq+h/wxA5kaCvL3TTBpcNprwDh+rIyvo0kHXLEAiC2w011rAK2I6B4d8QLrAFFtCyLOUZAomCD7wInl3UTTgFhXziygbJ1c5R+jgLk7ssACO4UC4V021xjYoolvD3RbUqrSZa4ACJJZuwNh38tmLhXF7WJti7ZfOhJE6ggjcEESDqN+8UDEPDeB2cMGFi0tvMQWyjeNpJ1gSdNhQP2jH80X+1T925TdSl7SB+aL/ar+49Jl9DOrwfvw7gPo3gDd6tRoIBY9wgfPkPOnDpDYAwF9VHZ6rKAOXbQVB0T4eLeGtn9Z1Rm9VkD0n7atceU/Rb8c0Hh+ulDFDTETPK8ku7OEYm4AAi6xv9+vwo5iOIq9vDqloL1QEmZk5QO7vBPOl/hmHzXCo5KZ89NaeDYW6tpUt5MgC+9mloEnbSSPGvRwwuNnJKVA/H3HulCywEGVdDrAUEyf2Rt99Er1nEdTZ6wnqhHViVjQHYAzoNJjnRHEWGu5cw0UQsT3D6xPd4VYs8JJAkaDNA7p1NWjBKKVCOV9QGnCiLPWZ1gMQEklp2mIgd+9AncjFJrEPaPzWn6zwSBGpG8SYpP6V4XqsYpGmtj7R/KkzpaQ43bOfpbi847mYfM028Q4o+JyZkVMuYyqkSWyzudhAgDaaWr9v87vD/AOS4P85pvxXFkudWvVAEALKZgokAZ2OsxEwok7VHClVseTMwtq9cw4TKTaQjtZdBqTBbL3udJ50T4NwzEBXWy5UEdsBwgiCJ1I5SK2wjslrqgQRzMbnSYnkfjU9uww1BOoI9D511RgkmmkTct+QXhuFM1xVVghbQEmBtzI8qr8a4Z1QuKSrFQdV1B0DbkCaY7eCJggNpzH+orzEcIzq8gkkNqTOpB/G9FpUxVISeB4hQHLnKA9sg5c2Vgt4Kw7jmK6wYmdwCK/DOGi4WzuV7LEHTtGdiWI379/Cp+jozi6oRWlAQrCQSHQ6+mambA9GyQDETyrlxJNblpOhew/Dm6m5FzKoKFrct2pOhgDKYPfG3hVbi1u91FrrCDbVX6sjLtIBBjXSAIanM9Gj3TQ3i/AG6phB7KOR8CTFdDhFpiKe4x9AuJBOGWe3lYNeAOYAR1hMMCRoZo0vSax+tdtA9xur9zVwm1blV5zI8feP8auDAv3R4ER9tcacq2K0jv1wwmXvkfGaXuh4nGP8As3P31oi9w6+E1Q6HH8+ufs3P31rkyeqJ3eH9vJ2HgJVDpIv5niP7G7+4aKCqvFsGbti7bBANxHUE7AkESYqpxHKOEgqCXJM4PE9VEAKPywYNpJOlznzHprhrYldN8BfJ0GpBvEE+MquvgO6nHBdA3DW89xCq2Ltlsuae2b3aWRGnWjfuNacK9n7qX666rfkbli3kU6B83aaY2ztprvvpQCL/AA2wou8MOUa2rpOg1Ie9BPeRAg+Aob0cwzH6O5NtVAxAWWi4/wCTOcRziQPU07YXoNeQ4VuvTNhyw9wwbbNmK+fauCT9Ya6VHw72dtbugm8GtWxd6pcpzA3Fyy55xoecxy1rUYVuh6fnPDjG4vz49q8Nai6e31+mYsk9pRYCCDqQqFvgJpw4N0Cexcwzm6rfR+skBCM2YudJOkZ/lXnFfZ519zFXGuLN8qUlCTbhlJ1zayq5dI3rGEjpQQz8Qbvv2SD+0t4/wrTji9vGHn9Mt/8A2qYR7PMRevYhHc27ZNqHygi6FBUkDNmUiSRPfrUx6A3r+JxJdjZtNiBcWQrC4ua7qIMqQH0nTtHTSsYV+Kkzi43/AKQXfaZxUT4U9+zvDG2uKVnts3XsWFvPlVohl7SjmOU6DevMT7Og64mb0NevC+hCe4wa4YPa7Qi6Ry2nwoz0X6PfRLbhrnWXLjtcuPGWWPcJ0H3k+VYwWpW9pA/NF/tU/demylb2kf8Asx/ap+69Jl9DOnwfvw7m/BrhSxZnY27R+KA0U4iBcw90bynloHU/dVfDYLNhMMV0PUWtO/sD50LtYsjrl2AtXTHkJop0kJOLlOVfdnLOgWB629dHcg+bfyrqeA4U5INxi0HsjTsjkogVyHoj0jODN1ha6xnVAO1AEEmTAJO9G8T0/wCIP+jUWhuMluSfM3M3yiumOXSqOWULOs2OGAAyNudT/RlAzEhR3kgDxMnSuL8bOJvvnuu75hMMdBzgLsI8BVV+BuU5Dfc6ekUzzS+AeWjs2K41hbS5nxFoQJgOrE+SqSx9BXKumPG0xGKL2e1bJsgEgqZXLOh1qinRt4nMPQGg+ItNaugHaVP+YGklklJbjKKXBuuEzcRxCjldu/8A9DXQcFwZ3jPGVR2QFURtuQJNc+xHEhhuJYl2BaLt4QCBJ6wx9lMP+1K5li1YUHvdmf5AL9tCGTSqNKNj5Y4Iu8UQtcJHdXMr3tGxtxQFy2+9raGT6sWj0ioLXSfH5pF++SeWYkf4T2flVf5DE8o6/b4aNorMRhktANcZLayO07BR5S0CuL43jeOeA96+Y11uOv2ECh9+1fbV2ZvFnLH5k0PPYfLRY4djxhr7hQHym+N9GhXCwRy0GtF8J7VmUGcMp07PbI85ldR5RSzghGIthvroD5EgH5GoMPiYkMBI0M+G9QtlKOhcN9rFppF+wybQbbB/OQ2Uj4mil3p7w90JNxhMrlNu5OunIER5Gua2urbcD8eVR3eGoQSDBH4506yTQuhEnACw6pk9625I8xkYfM02cZwl17ua+oVyBoIGkQNpoB0LwRuZwNcrD5gj/troKcILasCT46114IpxTJzlToNX1ylwdIzDX4VR6GH88ufs3P31qx0odXvXGR86NlgCIBnWCN5qn0JP50/7D/vrXlT9UT1PD+1k7D3icQFUsZIUE6SdhPKqeI4uiOEKvrHajTXzM7a+VWL7QB2S2o0+YPoagyL/AMEmAQNBz3Gu2w/lVjhPF4uhBORtPLxnWY0ivW4sgZlyHsiZ7O2XN391YtsCYsxIJPKTm90xvuWrGtiZ6mT3yJ21rGIF6QWyobq2AmDIWR2cw0nxHz7qtDiKZiuXZc2wPIHQf3hr4HaJrUoAo/I6CdOzpIGwHw07q0eFEtZVVnUnLoDAJMeEfKtYUrPL/GVQITaMvpHZGu8CR2tJOnceelZiuLqiFjaMSQNvrZQdtNj+Na9WCNLSsPDLG0RqPTWNvKpAkmDZWDuSVPMnaNdyfWgnfBmqJ8HfW4gbLE8iB91TZB3D4CqVq5cAjqlHgrADaT/mJrfr7n/DH+MfjaiAslR3D4Cor+ItoUDFVLsEWY7TEEgD0BPpVbHXroFsoknN21BX3ddAzaD4a7AjehHV4t8vWoGKxoOpykkurOCwOVgrKR2SCM45xWMFeHccsXyRZdWK7wCPhIE8tu8d9B/aKfzP/m2/seq/RW2wv3MtpbdtWZXPVdU5YopEhu1Epm0JH5UDXJNTe0NvzP8A5lv7GqeT0M6vCe/Dugzwxowdg91mz+4JoBi7uf6bcGgTD3ZjvgJ9sn0qfA8VIwtjuS1b9YQfKqtwFeEcRvQCz22UT6A7eNw+opHu4r8lktKyz/H7ZxnhGLyZo5gD7aK/0sYn8c6DcKwDXrqW1OUuwWSNBPM6bUWx3Ri7bxHUBi/uyVGnaH1TBJE+tdKjKrR59q6L7cUm2O+trnFpXQ8tK96SdDWwri3bu9YMuYsxCCZIAAknSO878ql4/wBF7dizaa3cbO0TndCp7CtKKikgZiRqeQ76Z3HZg2ZBhuNkgg6Eb0P4opY5tx2ddNKM4ThOGPD3uXGU38xAOZtO0IhYA2nffel65hFUGGmV2I9amp6/wM40UelLj+kMSRqDeukeRckVawGMAXWh/Sgfnl4ARDkfCBPymjXDOEYdsCznS8GjMXb6wiFGnuzvTRjqboVuiUcTgbj41snGVBmRRDodw/BhycUUuLlMBpGuYEGZiYneq9vB4ZMULhbMgu5ipFvJlzTBXYiOVNW1mK9/jqnu+BrRuOqRFTdJXw9y6pTKYQKSgS0pILGcqiJggT4VZPHLH9HfR4GcHeF2z5veAn7+W1TeRqnXIyin1FTFYrtlh4H4D+VEl4AL2Pe0LgRGZyG0MSC4kaeVB2UTptV/ifC7zXBcRTDJZYEMJk2kJ5zvNG11Ab4Lo/ddroBA6oMRoWzQSI7ExtudNarWrF02XuwMqFQ2uusRA5/61omCxSbJdEggwrHTxgbVCb15FZDnVWjMpBUGNp2pHfQK+4d6EdJbWFuXWuhyHCwFAJkE95HJjXQLXtSwIHu3/wDAv/nXHsEBJJEj5A8h8jR6wbMar8hVoTklSFcU+TpOIUKgUaCQO7yqboHribn9m376Vu9kNo207Vd4Hw1bT5rcqSCCZJ0kaa+In0rnlFtpnViyqGOcX1G3LXo0oWbzfWb41E+Kb6zfE1Q5g1NZNCFut9ZviawX27z8TWCF2MCaDW+L274ZI11BU/MEVEMQxUnM3PmduXypSSy+driOS2zSSTI2OuuWPhpUcsnGqLYop3YZOJfCHSShPOTHgfDxpk4bxRbygjQ8xSXa6QZiUxCAae9AP8iKyzeFjtLczg+hiubXpe36OhwUlv8As6DFeRSIOkbZ1YMRIggMYjl4TvqBTFa4jbuLmUaGQQSSfjM+u9dUMikck8biGGrBVPDuLSDTs95JaP2maT6miVq+rjshZ8hrVSZUuXgNz/Klr2gODgtCP0lv/uotxCwjEi4kHvXQ+vI+ooe/BwRAyuvcwE/A6UslqTRbDPy8in8ME3LmXCWvFLY/yj+dGukOG6vgF8czh8x82dW+/wCVCOJ2i121YiJKgCI94hR6DWmn2gXMvCsYVjSyYkAj3liQQQR4EVKC+p/bY6s7rDFf5Ny/4fOGCxz22BQwwIIPOeVW36QXXu5meSYnYdwiNqk4n0nQKos2baPAzN1VqAdJygLrrzNDB0mxHK4V/ZAT9wCrqTo8+i5dxty4xY3CT4xPgNKmS1iHERebu0uH4VNxS7jbFsM99oaCB15La6AAAzAOafFSDtQJeMXZ7TM3iWMn150NVhClvhWIJP5G8RA3S594qdejd9oBQpm0lyE3/aMn0BNMHD+j+Oe0j2r1tEuKrgFn/WUGT2TrWvHbeLwVoO+NzFiQqohMwJYlmYQAPA8vQWjCl0swTLjLw72kGRqCNDvzqPCcEvMJCaHYlkUf5mFU3Q3CXLF3YktIJJ5liaecNgTb4eXu4l1FoCLSorgkkdWAxI1JYA90E61uOTAbB8EdB2mtLvvcB/dkfOpmwCwfytme/M+nnFugN7iF88yB4CKNcGsq2Axd0s3XWgEAOUgrcKqTBUmYzCQRE/Hag0S8M6PHEsyWr9liok/pAIkDdkA3Iqvi+jpRmRryBlMEBbh18wsH0qXoI62sUOuB6twUmcoBMFSx+rIj1FGvaBwu3hAty0SDdcjIYZRAliDvuV0J5n0VT3C40A8F0ct73L8AcktsT/mygUVtYtWgICqKFVQTJyqoUEnmSBJ86XLWMd0eZmOxlWQWkSGI20n1jkZqtwvjLowGbT+tqPiNRTWKGOl1hAysWy3Mi5fEZj/Oh1i9lsZlxNxbuaModwMvfpzq1x2wLs3pJyqBCtbMAeBbNzmQDv4TUHRvoyMYzqlwJkAJziQZMADKd6ZSTAZiHNzDqXxLu2Ydl3LDdxIB1ECNf6xo70a6L4a9ZzXcUbb5mGUZAIGx7QmqnEvZ29i2bj37WVYnRp1IAA7zJqj/AEInLEWfiB6wzAj1FJK+joePY7BhMKWMmjFhMoP4/HOo8DB9KmZtKcQwNprUZGleg1oTWMe2mr3ENAMenroK1UVjpsJ8fx6kVjEbjQRSrxXC3LBLpJXw5DuaNfWm64lQvapJwUlTHhNx4EDE41bkFkUP9ZdK1GLO3KnLH8ItuNUUnviD8RQxOC2wfd010k7/ABqDwsv5yF83e6nPoZw11Ddbu5zBTyEAa+OkxUWD4XbRgQgzRuZMeUmjnDbwB10O4P3VSGPS7JzyalQQsg9oTt/ChuPudUQUOUmSYOmncKI22DSRzNL/ABtpuAA7D7f9KuyQYw+MN+1maMwnYRpOn2VUYQag4dfy6eYrbi3EFtJJ1Y6KO8/wFK31ClbpFTo6Ou4jm3FvMf8ACMg/zGaJdPrz3LV/DIQA+GcmRzzAjXfZfnWvs5wMC7cPMqg/eb7VqpxDE9ZisSRtkuKPJQq/d8654Oop/LPS8RFPI49IRo47/wCgbv11+DfdWydA7gM5kMeB+8V0fqvxtXgs1U80VL2BvsDms2LrFQuZs3ZQCAqAL2I7wZk0JPRJyZFq0PDrLhHzFdCNjvrFsDnH48qxhbwr45EVFuKFUQFBaB4a/wAahx+Av3wBeW3cA1Gr6d/OnDqPD8fKvOoPOKXSg2J2F6FWjvNv0zj5kz8KM4foiwAFvEIwGot3ElJGxyhhsTI03outrkT+OVbpaHh9/wA6nLHLpJ/6YVJfAt8Y6CYi6Pdsg/Wtqy/5c9CMH0Lv2UuKGhbgCsCh1Ak8yO/euj2LjjQMfIn4b1u2IeIJEd0CB6RQissdtv6DKSfyJqYO6FyLh8OV72a4W+MVR4h0Rv3wA905ROVYJVfATqQBpJ7qeik/gCpFXwFVjFLgEpuXLOc2/Zuw/wB4P8A++RVrC+zJc0m4R4kKR8Mp+yn0Gvcg309B/CmEAOD6D2hAfGXSvNFAVD6C3Hyo5huEYKwPydss31tZ9WP3CtjbH4/EVrkjShQSrxPBLfUoyAId196eYkt90UPt9CcKRrZT4fwo8I/Aqa0RHL5feaIC1wzZ/T76s1lZVQGCo1rKygY0fepx7w8vvFe1lYx7fqO5tWVlAxA+xqhc3Xz+41lZWCT2/wBIvp9lXbPv/GsrKxixw/3j5ffQXiH6Y1lZTdDGWN/X+FDuln6W15fxrKypT9LLYPcj3Q5+z7/2p/tG/dSoOLfoPXE/YKysqcPRE6PEe9k/P9MVE/HzrV9vjWVlUOI3OwqW9uPL+NZWUDGjbelStsPX7KysomIbu/48KlwvP8c6ysrAJ7W9bD3fT7hXlZWCY29epv6fdWVlYBlnl+OdSLyrKysY2Ow8/ura/uPT7q8rKxje/wC+PP7hWtusrKxj/9k="/>
          <p:cNvSpPr>
            <a:spLocks noChangeAspect="1" noChangeArrowheads="1"/>
          </p:cNvSpPr>
          <p:nvPr/>
        </p:nvSpPr>
        <p:spPr bwMode="auto">
          <a:xfrm>
            <a:off x="460375" y="-503238"/>
            <a:ext cx="270510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i.telegraph.co.uk/multimedia/archive/02121/apple-china_212144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20385"/>
            <a:ext cx="4419600" cy="276581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3.gstatic.com/images?q=tbn:ANd9GcSAu7hP2I86tu75shWUt_k2iNp6MCoEYS-ijdyED7YFKqd5M2kM"/>
          <p:cNvPicPr>
            <a:picLocks noChangeAspect="1" noChangeArrowheads="1"/>
          </p:cNvPicPr>
          <p:nvPr/>
        </p:nvPicPr>
        <p:blipFill rotWithShape="1">
          <a:blip r:embed="rId3">
            <a:extLst>
              <a:ext uri="{28A0092B-C50C-407E-A947-70E740481C1C}">
                <a14:useLocalDpi xmlns:a14="http://schemas.microsoft.com/office/drawing/2010/main" val="0"/>
              </a:ext>
            </a:extLst>
          </a:blip>
          <a:srcRect t="11422" b="3998"/>
          <a:stretch/>
        </p:blipFill>
        <p:spPr bwMode="auto">
          <a:xfrm>
            <a:off x="125417" y="4114800"/>
            <a:ext cx="4522783" cy="26255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8200" y="914400"/>
            <a:ext cx="4572000" cy="1261884"/>
          </a:xfrm>
          <a:prstGeom prst="rect">
            <a:avLst/>
          </a:prstGeom>
        </p:spPr>
        <p:txBody>
          <a:bodyPr>
            <a:spAutoFit/>
          </a:bodyPr>
          <a:lstStyle/>
          <a:p>
            <a:r>
              <a:rPr lang="en-US" sz="2200" b="1" dirty="0"/>
              <a:t>China's billionaires double in number </a:t>
            </a:r>
          </a:p>
          <a:p>
            <a:r>
              <a:rPr lang="en-US" b="1" dirty="0"/>
              <a:t>China's ultra-rich continue to multiply rapidly, with the number of dollar billionaires on the latest rich list doubling in just two years. </a:t>
            </a:r>
          </a:p>
        </p:txBody>
      </p:sp>
      <p:sp>
        <p:nvSpPr>
          <p:cNvPr id="7" name="Rectangle 6"/>
          <p:cNvSpPr/>
          <p:nvPr/>
        </p:nvSpPr>
        <p:spPr>
          <a:xfrm>
            <a:off x="4724400" y="4800600"/>
            <a:ext cx="4572000" cy="2031325"/>
          </a:xfrm>
          <a:prstGeom prst="rect">
            <a:avLst/>
          </a:prstGeom>
        </p:spPr>
        <p:txBody>
          <a:bodyPr>
            <a:spAutoFit/>
          </a:bodyPr>
          <a:lstStyle/>
          <a:p>
            <a:r>
              <a:rPr lang="en-US" b="1" dirty="0"/>
              <a:t>The </a:t>
            </a:r>
            <a:r>
              <a:rPr lang="en-US" b="1" dirty="0" err="1"/>
              <a:t>Hurun</a:t>
            </a:r>
            <a:r>
              <a:rPr lang="en-US" b="1" dirty="0"/>
              <a:t> rich list, which has been tracking China's tycoons since 1999, on Wednesday said it had counted 271 dollar billionaires in China last year, up from 130 in 2009. </a:t>
            </a:r>
          </a:p>
          <a:p>
            <a:r>
              <a:rPr lang="en-US" dirty="0">
                <a:hlinkClick r:id="rId4"/>
              </a:rPr>
              <a:t>China</a:t>
            </a:r>
            <a:r>
              <a:rPr lang="en-US" dirty="0"/>
              <a:t> </a:t>
            </a:r>
            <a:r>
              <a:rPr lang="en-US" b="1" dirty="0"/>
              <a:t>now has the second most billionaires in the world, after the United States with more than 400. </a:t>
            </a:r>
          </a:p>
        </p:txBody>
      </p:sp>
      <p:pic>
        <p:nvPicPr>
          <p:cNvPr id="3084" name="Picture 12" descr="http://t0.gstatic.com/images?q=tbn:ANd9GcRjTj5QpZ9lq0Xjo7r-I8MfEUDbjBeNOaBd-z_lbx3VQdL78L-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588" y="1828800"/>
            <a:ext cx="4380212" cy="292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296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5803"/>
            <a:ext cx="1475084" cy="830997"/>
          </a:xfrm>
          <a:prstGeom prst="rect">
            <a:avLst/>
          </a:prstGeom>
          <a:noFill/>
        </p:spPr>
        <p:txBody>
          <a:bodyPr wrap="none" rtlCol="0">
            <a:spAutoFit/>
          </a:bodyPr>
          <a:lstStyle/>
          <a:p>
            <a:r>
              <a:rPr lang="en-US" sz="4800" b="1" dirty="0" smtClean="0"/>
              <a:t>Cuba</a:t>
            </a:r>
            <a:endParaRPr lang="en-US" sz="4800" b="1" dirty="0"/>
          </a:p>
        </p:txBody>
      </p:sp>
      <p:pic>
        <p:nvPicPr>
          <p:cNvPr id="10242" name="Picture 2" descr="https://encrypted-tbn0.gstatic.com/images?q=tbn:ANd9GcQ2RTkdFWdVB803ZsWoRdn7Tcyn6i-6z-B39V5Pts4xokFzZd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
            <a:ext cx="4038600" cy="31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600200"/>
            <a:ext cx="4831131" cy="1569660"/>
          </a:xfrm>
          <a:prstGeom prst="rect">
            <a:avLst/>
          </a:prstGeom>
          <a:noFill/>
        </p:spPr>
        <p:txBody>
          <a:bodyPr wrap="none" rtlCol="0">
            <a:spAutoFit/>
          </a:bodyPr>
          <a:lstStyle/>
          <a:p>
            <a:r>
              <a:rPr lang="en-US" sz="2000" b="1" dirty="0" smtClean="0"/>
              <a:t>1878	</a:t>
            </a:r>
            <a:r>
              <a:rPr lang="en-US" sz="2000" b="1" dirty="0" err="1" smtClean="0"/>
              <a:t>Zanjion</a:t>
            </a:r>
            <a:r>
              <a:rPr lang="en-US" sz="2000" b="1" dirty="0" smtClean="0"/>
              <a:t> sell out, </a:t>
            </a:r>
            <a:r>
              <a:rPr lang="en-US" sz="2000" b="1" dirty="0" err="1" smtClean="0"/>
              <a:t>Baragua</a:t>
            </a:r>
            <a:r>
              <a:rPr lang="en-US" sz="2000" b="1" dirty="0" smtClean="0"/>
              <a:t> protest</a:t>
            </a:r>
            <a:endParaRPr lang="en-US" sz="2000" b="1" dirty="0" smtClean="0"/>
          </a:p>
          <a:p>
            <a:pPr marL="342900" indent="-342900">
              <a:buAutoNum type="arabicPlain" startAt="1959"/>
            </a:pPr>
            <a:r>
              <a:rPr lang="en-US" sz="2000" b="1" dirty="0" smtClean="0"/>
              <a:t>  	</a:t>
            </a:r>
            <a:r>
              <a:rPr lang="en-US" sz="2000" b="1" dirty="0" smtClean="0"/>
              <a:t>July </a:t>
            </a:r>
            <a:r>
              <a:rPr lang="en-US" sz="2000" b="1" dirty="0" smtClean="0"/>
              <a:t>26</a:t>
            </a:r>
            <a:r>
              <a:rPr lang="en-US" sz="2000" b="1" baseline="30000" dirty="0" smtClean="0"/>
              <a:t>th</a:t>
            </a:r>
            <a:r>
              <a:rPr lang="en-US" sz="2000" b="1" dirty="0" smtClean="0"/>
              <a:t> Movement takes </a:t>
            </a:r>
            <a:r>
              <a:rPr lang="en-US" sz="2000" b="1" dirty="0" smtClean="0"/>
              <a:t>power</a:t>
            </a:r>
          </a:p>
          <a:p>
            <a:r>
              <a:rPr lang="en-US" sz="2000" b="1" dirty="0" smtClean="0"/>
              <a:t>1961	Fidel </a:t>
            </a:r>
            <a:r>
              <a:rPr lang="en-US" sz="2000" b="1" dirty="0" smtClean="0"/>
              <a:t>declares Cuba a socialist </a:t>
            </a:r>
            <a:r>
              <a:rPr lang="en-US" sz="2000" b="1" dirty="0" smtClean="0"/>
              <a:t>state</a:t>
            </a:r>
          </a:p>
          <a:p>
            <a:r>
              <a:rPr lang="en-US" dirty="0" smtClean="0"/>
              <a:t> </a:t>
            </a:r>
            <a:endParaRPr lang="en-US" dirty="0" smtClean="0"/>
          </a:p>
          <a:p>
            <a:endParaRPr lang="en-US" dirty="0"/>
          </a:p>
        </p:txBody>
      </p:sp>
      <p:pic>
        <p:nvPicPr>
          <p:cNvPr id="10248" name="Picture 8" descr="http://ts1.mm.bing.net/th?id=I.4718237109584704&amp;pid=1.7&amp;w=192&amp;h=142&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9664"/>
            <a:ext cx="3962400" cy="293052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ts1.mm.bing.net/th?id=I.4588069550489816&amp;pid=1.7&amp;w=257&amp;h=96&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310" y="152400"/>
            <a:ext cx="326389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ts2.mm.bing.net/th?id=I.5010591211654077&amp;pid=1.7&amp;w=110&amp;h=140&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3849"/>
            <a:ext cx="1615133" cy="205562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http://ts2.mm.bing.net/th?id=I.4762496743309701&amp;pid=1.7&amp;w=113&amp;h=149&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667000"/>
            <a:ext cx="1546667" cy="2039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724400"/>
            <a:ext cx="1178528" cy="369332"/>
          </a:xfrm>
          <a:prstGeom prst="rect">
            <a:avLst/>
          </a:prstGeom>
          <a:noFill/>
        </p:spPr>
        <p:txBody>
          <a:bodyPr wrap="none" rtlCol="0">
            <a:spAutoFit/>
          </a:bodyPr>
          <a:lstStyle/>
          <a:p>
            <a:r>
              <a:rPr lang="en-US" b="1" dirty="0" smtClean="0"/>
              <a:t>Jose Marti</a:t>
            </a:r>
            <a:endParaRPr lang="en-US" b="1" dirty="0"/>
          </a:p>
        </p:txBody>
      </p:sp>
      <p:sp>
        <p:nvSpPr>
          <p:cNvPr id="5" name="TextBox 4"/>
          <p:cNvSpPr txBox="1"/>
          <p:nvPr/>
        </p:nvSpPr>
        <p:spPr>
          <a:xfrm>
            <a:off x="1676400" y="4724400"/>
            <a:ext cx="1653466" cy="369332"/>
          </a:xfrm>
          <a:prstGeom prst="rect">
            <a:avLst/>
          </a:prstGeom>
          <a:noFill/>
        </p:spPr>
        <p:txBody>
          <a:bodyPr wrap="none" rtlCol="0">
            <a:spAutoFit/>
          </a:bodyPr>
          <a:lstStyle/>
          <a:p>
            <a:r>
              <a:rPr lang="en-US" b="1" dirty="0" smtClean="0"/>
              <a:t>Antonio </a:t>
            </a:r>
            <a:r>
              <a:rPr lang="en-US" b="1" dirty="0" err="1" smtClean="0"/>
              <a:t>Maceo</a:t>
            </a:r>
            <a:endParaRPr lang="en-US" b="1" dirty="0"/>
          </a:p>
        </p:txBody>
      </p:sp>
      <p:sp>
        <p:nvSpPr>
          <p:cNvPr id="6" name="TextBox 5"/>
          <p:cNvSpPr txBox="1"/>
          <p:nvPr/>
        </p:nvSpPr>
        <p:spPr>
          <a:xfrm>
            <a:off x="3285453" y="4736068"/>
            <a:ext cx="1743747" cy="369332"/>
          </a:xfrm>
          <a:prstGeom prst="rect">
            <a:avLst/>
          </a:prstGeom>
          <a:noFill/>
        </p:spPr>
        <p:txBody>
          <a:bodyPr wrap="none" rtlCol="0">
            <a:spAutoFit/>
          </a:bodyPr>
          <a:lstStyle/>
          <a:p>
            <a:r>
              <a:rPr lang="en-US" b="1" dirty="0" smtClean="0"/>
              <a:t>Jesus Menendez</a:t>
            </a:r>
            <a:endParaRPr lang="en-US" b="1" dirty="0"/>
          </a:p>
        </p:txBody>
      </p:sp>
      <p:pic>
        <p:nvPicPr>
          <p:cNvPr id="10258" name="Picture 18" descr="http://ts2.mm.bing.net/th?id=H.4828832514310285&amp;pid=1.7&amp;w=110&amp;h=139&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0748" y="2740631"/>
            <a:ext cx="1579123" cy="19954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5172670"/>
            <a:ext cx="4572000" cy="1569660"/>
          </a:xfrm>
          <a:prstGeom prst="rect">
            <a:avLst/>
          </a:prstGeom>
        </p:spPr>
        <p:txBody>
          <a:bodyPr>
            <a:spAutoFit/>
          </a:bodyPr>
          <a:lstStyle/>
          <a:p>
            <a:r>
              <a:rPr lang="en-US" sz="2400" b="1" dirty="0"/>
              <a:t>“They talk about the failure of socialism but where is the success of capitalism in Africa, Asia and Latin America</a:t>
            </a:r>
            <a:r>
              <a:rPr lang="en-US" sz="2400" b="1" dirty="0" smtClean="0"/>
              <a:t>?” Fidel Castro</a:t>
            </a:r>
            <a:endParaRPr lang="en-US" sz="2400" b="1" dirty="0">
              <a:effectLst/>
            </a:endParaRPr>
          </a:p>
        </p:txBody>
      </p:sp>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693" y="0"/>
            <a:ext cx="8960915" cy="830997"/>
          </a:xfrm>
          <a:prstGeom prst="rect">
            <a:avLst/>
          </a:prstGeom>
          <a:noFill/>
        </p:spPr>
        <p:txBody>
          <a:bodyPr wrap="none" rtlCol="0">
            <a:spAutoFit/>
          </a:bodyPr>
          <a:lstStyle/>
          <a:p>
            <a:r>
              <a:rPr lang="en-US" sz="4800" b="1" dirty="0" smtClean="0"/>
              <a:t>Cuba: the struggle under socialism</a:t>
            </a:r>
            <a:endParaRPr lang="en-US" sz="4800" b="1" dirty="0"/>
          </a:p>
        </p:txBody>
      </p:sp>
      <p:pic>
        <p:nvPicPr>
          <p:cNvPr id="4098" name="Picture 2" descr="http://t1.gstatic.com/images?q=tbn:ANd9GcRciDaY1rN0XlyF51iGMjE3afiA2fxmObnHKAzpxyv8QPvMSAAh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1" y="762000"/>
            <a:ext cx="3937803" cy="295335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QSERUTExQWFRUWGSIZGRgXGB8bHBsfHx8cHiIeHiEgICYhHiAjIBwcHy8gIycpLCwsHiAyNjAqNScrLCkBCQoKBQUFDQUFDSkYEhgpKSkpKSkpKSkpKSkpKSkpKSkpKSkpKSkpKSkpKSkpKSkpKSkpKSkpKSkpKSkpKSkpKf/AABEIALgBEgMBIgACEQEDEQH/xAAcAAACAwEBAQEAAAAAAAAAAAAFBgMEBwACAQj/xABCEAACAgAEBAQEBAQDBgUFAAABAgMRAAQSIQUGMUETIlFhFDJxgQdCkaEjUrHBYtHwFSQzguHxFnKSstIXNENTk//EABQBAQAAAAAAAAAAAAAAAAAAAAD/xAAUEQEAAAAAAAAAAAAAAAAAAAAA/9oADAMBAAIRAxEAPwBH4zko1ysJJsyEtqGxN9NxW1DYYXk8QRsaBR6FtRPXsLvDJxHiB+GiOm9YqvQ+b1/TAeJVZozK3mrSwLUKHQCh29jgPeTy6pGsqlbSTV6NQo7jcV1GC/E8w8eakWQ6/AkJiQgbq4uga7BgaN7YX5siPPo1Fe5TUwUehPfvhnz/AAnMZqeKfKRvOPh08TTQvSCO5Fmq2G+AD5LO+FIutSscpOsMhA331KSO23THZjizAqgIKq2pVVSWsG7v3rti9n+HSoYVmhAWTUyhmLHybEEdqJHlHavTC+sqxvrUjqQAbqiOg3sG/fAEWzhzICKKZXd2Y77m+23bau1XgpwzNgLCjV8OXAZSxNHqUG4OksB0I264DZTOmNWcoo1PuT1HQVR7H198O3JfL4RppmQCApSKRubBDUD0IB02etbYADnUjmedhLp0AGOtwookgddVG+rY8OXzSLO0jBlS0awN+4JZh+oxdzXLsMkfi5cs0yTonoCGBpSCdIBo7++K/FZHEkazDUYgriONG0oCb0MRsRa9e9YCllIxarHTtIdch8Q7adzGwsqSdm1V7Y98Kz2mb4ldSMJgqxg9T+YABaN9Kr3xBnikqHMtLuzbhTRUegvckCu+++PXA4wyaRJJEPE1M2oBt0a6Pa67++ALcc4K7zvMjhIy/h/IfICD8wHXzeTbucR8BmdcpmcvLEW86sqBAaYdwOrWLFC8EORcwr+PBIRMlgC6ZWUg7fYizgRwnifwubisMIoMxTEDr5yAPWh9eg/UPkGcUxSRtEac67jADA9ttNgihsuGriuVE2Rjr8sa0NwQpVZASRfcHf1wN5p4U+R4lMI3AWZi4/8AKxLV7GyaPTb2xHy1xfNK/hQsGGYcxDURYXSRVDp0sHvVYCrx7LuXj8NxqZVGsdh3GxO35tR67A1WAue4XPrD6maMEqszCxqA1aetWOv9sEOKZaTh7tJrDltSKw8pB60PVT649z5I6Ey7GSQS3IojchPEPViG22JFkjcdMBY4NnEGX8Q5sjOSEoU07Iq7jURWov1Bvb063RltkR2i/gf8IP4lizQ231gA7XVe+PE/L70IGXT4fmLEAqRWxVl3ez/1x94blp58nPHdxwKXOkWGI82hfoN/fASxcdjEjRNGii1RyL0lVPlJF0QPf9d8FOdFnljhkWnu49QAvUfatlPrvvWBmSgMMEcygMs66GU2Ot6bOqj61WLubhzAyeXTLszlSQzCuo3HX0N/pgLHAVDZmeUkeLdA6rYABQa7gbVR98S828LcZiN2dv4gtj1aT8woVdAd99sRZf8AgxsHjKMkVtdGyetNVmyPU9cBs7nJNKyN4hLLpiLqStfyoT3s9qwE/FZ1qQRNQaLbQoALEgtt+VbFbdhgbw3h4lgZWkHl1SuxulVQqgGu5JIF+h9MfG4USRBpCz+ZyzNptd/KSPe6FduuDHC8oJctnC7x5fxNEb6r0roJ1EadjdD98AS5Y5lRIhkZ4kaBVYSSLA0rEfz7DUK28wNCsRMssPiu4iZcrIlRsD/vCsfmXcCtNHcMLNbVilksnJGpnimjzVjwyqWLFHaujfTA7i/EXlSFywVFURgG/Kg+UsxJ1E+w7+2AbOeXjfLLJTaUmtVU7+YMANu3Tpha4JOGI1abVdj+YA/4roivUdjgkc3fCHZT4hjYUT3p9ztXQGsCMnkipOqzriL1uvlFnY+5PX1wHjjOQZXi+HNUSDIK3qiHfT5dVE2b3oX6YucR5i+IdJBEhiiGkLtTMNzvXXTZAIrfEM/MACqpisK1tV23qPe8X5uHnNtGWAi1blFFtQsBjsNNjykDffACIuKJ8KBJlkZPFtZNZDx77V2Ir8p6UOmHCHj8Pw80LLJNJIoppa8MV8hoMQK2Oo0b6Yl5s4CuUy2UgA0DMPrKnUUWQVtuSBswv6E+uB3EuGnLxmJRrDkhvDarFd2ujR2H1wFGLMcSRQqolKAB5U6DYY+YFjPr3aYH00ptjsBJOQ2VypI8v5hv21+m/X0xX1vmIUy6rtGtgGzq3/L/AC/U4n4pw+8tEl6dBarI7O4/vgJJA8B1Fu2xF6Se4ugCfbAFsyWy0SL4QuRNV2dKk9jVb/r1xoXJHHoRFDFll2AFk9S/5mb6mzX0wpTBTlljKanIjYCidQcEFFHqGUH/AJvfBXhnGBlY1ZozGR/xVYqCBdAChdHbce+A8/iRxwPnYYwC5gjfZepeQmxQ3NKo/bC3xDi6zGIRIyFRoZdCjybb2BV7bE9P1wZh4splMkyIxDsVYCnWydgQQSvajv74q53gSya3yUi25GqPcdN9vzA9yreuAg4hwcF0SByFkOnSzB9JC3ZOwskVuetYOZHNyh1yLTiSFwTYI1igx0lgTQsdP88K3AmKzmOQSPqBWRUW2X39q9cWOWeU86sgzHgv4MTkM52vqpIB3arvAN34b8vOqytYYtJG3ykbxyMrGzsbUtsOm31wu5CQwZud5ipy8uuNzWrSNRKNsDbKa2F9cFOA53MxcSTwmCQyShWDbl11bkbH9cK+fz6B5U0ttPKdYvTu5rV223P3GAIDl0TTeVULzEeHGCyBTtbMKB+WzsPXA3iEvhtPBKBrjPQE9VsVR3HXvjS/wmOVMshZ1+IoBE1FlCbWUZursdmHoFrqcM34n8Dy7ZN5WULISi61Ch2AbddTb9L79cBn/AJI7hnjVArv4TMFVSLXYEA/zgbHffAvnnhLDMTgGNUkUT6npaPQgNRPzLde+LMXB/A8TSCisqTRoz+JTIfKb9wB60fbDBzDkIszFl8w5lXSwWoxd6ypAYAEkB1A29cAX/EDgkWYy0HEqNxKGJXYGNh39lYg74zbK8RCFkkkRfKCgFijub8v5tr3xonDOKU78Nm8Vw6tZlAACFd107NfUigRVYQIUiLJBnEly8Kmo5jsCRfzahuG9LBwAfi2djm06EVi1NRslWNWAOlf/I4M5LOyQ+P8QyT/AMPxAAS4Z2BjUGqOwa6rsPTFTieVZZI8nqBIcPG6sAmkknWLAo12JO479cE+HTIc20MrK8aoxM7MutDRpww2ABFEAdz64AHwji8qRLCzKYyxGpx8p7izuDhh5fM+Xmny80gcCOmTak9tieqmxfbC2uRZo3kILhz5TWrzdLpbN7bChd40LNmN5YswwdDmIljcHy0yrqsgjrpBBv2wGeMUlkkWM1BaONXQEigB6WbUD3I6YYs3rSBtJ0jxASbC2h2JGkeu1gbYk4dy2HyBkgQmWKVhIpG7o2wNXQMYYMPQA9ceYeKwxq0c+X+IJBFkkqpF7uSPKNhuOlisBHFKiB5JWIywKlYxqk1i6JBfcDb5R/fEXHeIqYjGF0J4g0KB5l2tdNX7E16dO+AmfiMCwv8ADyoNWo+NG4LVvoJYAMKuq9L64sQ8QkZvHiQR6XDKuhnc+u/baxtvWAo5bikgOoygNZBk67elbEfTB3NJA6xFXeWHXbGgoLVsQBZILbkNeI+Kx5ORXklR9UpV9aXrhvYA6jpk1UWPQ7gDpjzlJoMnEZVnjzDFv4cKWCKBOuXVugB20i9++AJRL8Nm/kdRLRKhgq30LUBuBtY2Av1wLy/FYUzMBVkMcClV0L+YjqzNYY7kd6HTB3mBnWKHWWOYly2uQHZYlbcBVFGt9+pJAwA4ZwMjL5dhqdZjJ0rSPDYKDfcte2/bAMWWHiQ5sFSySAuoUDUwoEgBR1sHYYG8L4Hmcx4X+7SuFkOoMpVUTfSp1EahqIY1YO+GnkPg/hrIcwuiVTehnBIQ3pOldrO/c7VhpyPNcAIKSJ5rA1Pu1XsB6iia9N8Bk3H+BGOVnKiLzbRqCQvoQara96NYZ+Q4IZs3qmZg4FxqR5GIIo32IO4F733rC7l+O5cZmRs3G8kUzsFlZLju+3TVvtqHoNsLT8URb8OWQS6rRwzAIt7J1o9jY2wG6/ihGrZFVYKZVmQoGW7JNE/TSSTXaxjLONcXbVpiYiTVQCigKX0AoDp0wZPEpZspFmpZJJGUBAL2OsgDbuSwAv3xe47yE0cGXLEFLJzBsozbWoLC9u1gA7DreARv/DindpbbubO57npjsNQ5Lyx3CPR3FZlqr28uOwCxzaQEA1BTpLLvRvXdD33OPOb4mZcmqtQDi2seUldgVrv19MfOKSKc4jNJE/k7+ZNjtsOproNsTcyaSiVVBhsBQrft29awFLI8VceFZcxxLqYodxQIDi+460bwZmkB0NIi6ZktgDqoE9D6MAbPa8LTcTQKygNpIO+wvV1sd8P/AOHnBFky6ynSN9K6QOoYEsT130qTfr0wCW/CApm8XMaNA/hit37g9RXp9bwzcC4My5EZzcGTyhmNNpVmA0nah3vftgRzDxFJndVbV4cgs7AOA1kC+wI2J3O/qMMS8RWRcgJGJg2XfpRv5gBV32rADE4dCmuY5sQCRrIaB2fsALVq9T1PW8NvLHF0aGTJGdZ6Hiqy60LgkkqVvZenQmwTeAvNccGamVIxI0UflURJpErb6vNten/PFLl/wYs0GLecXG1kA+a1Gw23buNr7DfAV+dObkE0LZaSpICdTKprqpA9GG1UOgxRaPNfDtMYUGXeyy/npizFqvp5if02wCznLebLu8sbkiyxBUnYex9PbDXw/jyLFGyxReIPlQIdeoAAket19MB65f4VCgyuZtkKypKZbYqFD3pK9Bagj9dzgrzJzjmJsuJZ8tqyon1pvTGOiFZt+ttYFD9N8Q8QzeWkjhhA8NXNLYKCO1YLqv32vpRJOKvG84j5cjSgjUlGK2KYjdhv5jS1pI6+xwBjm7gJn4fDIshRoUVgw7qyi+h23AOL3InH5J8q6nQJ4RpBUCiQNSSV0s1v6kHF3gqPJlhG6qp0aVAbXtp8tmh5vUYR/wAOOJTDOF3WlnXTYHR47O4/KPnX64Bm5Lz/AImcGczzKHzitBG2y6HVQG09QvXw7vrQ74vc3/htIkEhiqbSnR5GBUquzgPamupIIO2BPOuUQZdcvEUuKZpJEagyrI7SqykkULOk0f6YcY+HvmsrLlWkcLLCwGo2UJ012G1ndTeAyXiEMcOXsUxABtmEhuxpK7Wi7k0PbFaDJqIogRby/wARm6jwydW46sQR8vTF/K8DSOEiaNZpGvzK7BgQaIXsAKv3wDXi8zZZVZjoyz6EYbOEJ+XbqO+/TAW89nosrJpjZytdGAVgftVGuhr64aH4Q2c4cmcSU+HAJWCSKSzV7g9RRFkHvha4ZkWzXiMBan/9h/JtdagdyfvjY+FcAEHCly3SoGDbfmZSx/c4BQ/BfiAKTQkCk0tR7h9QP13G948jkFctxEyrIxy8dTNrYVp3LivRdgAO9X0x3JHADlIUc14jipSW82+4QKDvo2snveHzLkMb8MO7Ci7EBURfNv6E9MB951zGSly4y888SSnSY0Zxr1WKoA2D2xmme5FzPDw2YeYPAf8AhlWIcs+yij5b39av0rC7PkYcvPTOPK+sNpNmjqGr0bajeHnnfmkzvlcsvhOK1MnTc0U9AhRRe/8A3BP4ohu5l0nSAAGBsqfJ5lrfcdu+KfA+WWzufhjA8rMPFF+YKNyTsOnT19cNfCMskM8cskxZwRXl1qCwKjfowDEfph35L4CnxOYz5pmlpFZVpTXzML3tiAD9MAg89CWXjk0eXUXHCiMX2RVCq3YH+YDodzj7I0MOSykUxgjdUnWnAZDqlJ2vcXtuK22wd/ELgeYy2am4jCNpdK3qNbKq0QNxdbHvhKi8ORJ2zZ/jE02pNRUBRp0Ndrtvt3vAXuTOKyBzBIq1YYMSWbygCruiu+JOK8HGWpooz8Q7NGkgJ0ksbty2wOiz98APw9y08uZhK2VFobvobPp298aBzXloWnykDs4RJBI2kWHr5tR9wDgFWfh2dkiEEojWNevm12FA3A3/AJdiKqmP1uzcCjy/DmDIpdhuSO7X96AAse2GLjnMuVkzEOWyy6iW87ABR3NepG1n6DAzmuIzQGKgWdxpF6dWk3X0I2NeuAo5fPlOFNWxGWAUrakMCAp3og7XYwrcPbMZhvI+an8NdTqszEV72w/Qb4dMxAZss6QqXOkhVZuulqqx6VthU5e4v4CyAREszGxvYIFEarG1j+uA9xcwJpH8Zun82OwtPwNySTVk2aPfHYDzk/CegzMpUWP8TdgNqX++LzSF7SQmiO/Ue/1wR5sjjdS+vVIrALSgL7kEdj2wCz2cV2BBIIFN71++AZEmgMDEraL1BkrzVVV1IPWt+uIeU550ikeJtMKkhraiboGh3HbC/BkJJAXUIFF7kge/19MMPC+PRrk/DkOg6So0oTrHUBmUe/Q4BdnZQ7lAa1E0BSjc9vT2w2cvcS8bLotWYpB/7tW364EZSYJAdDqv8ysCDqPXeqNDfFDg7+HKSbAJHsPrgG/NcDzEslQJrXV8xfSqfNdjrTDuAcQZHhMqz+C6gOkmlq3KnysCTXmDDzAjsfXBbgHHV8agCTqUHc+o39DX22Jwa5z5XklaPN5Z/DnhtTtepd6v/wAoLD6HAJkPLzjiPh+MUilLMkunUSLC1p62CQN+1YvZ7hQy+ahiaTxo2OkOUKMjLuQRY29D6Yi4txB8tJESTTBkfT/iCk0CK3I6Vi3y3kYPD+LzkTO9+Kskr+QjcikuqUeowE/GeGNOinUXeOTzFmvyAke3/DWtu4Hc4B85B4lAryghioGnVR+ZgLomqw/rzjG6BszlJoo3I8GSvK19CF/LfXcYSOb5Bu9HQw1C79f8/wCuAY+TuMq7rp8NfEQsqqST5Te9kk1q9sKnGFkyufnaMgRwTeIQXAsOQ9AHrYcgYucn8FlSaPMs0cSXdOfOwIrZR0ux81dOmHHjXCHMolRwutQGUgblehDEbdhR7gYD5x7hMUsuXzDLqABVjv06qSARYBJP2wypxD4fISZkm2KaUDbamN116DU259BfTCvwp2mybJIQJU+YBiaKGxvtZKgYHZ2Bs5NBHJFLJDloldkj3NykgXuCKCmze33wCTxLKSxxxLGRMzqwLJ/gqx7gA9SaNXjzwTiMKDw28NwRuxJABPU1QJo1WD3FciMpPcQkijk1xjxgR5hXSydQI7g9sTc15qIZBcsGhISlT+GUcEUFK3ZY1eokjAScA4Yk0TM0i7swjXUylKYKLoEBTRIJN41DjecEGXkk7Rrf9MYpy1n9M0MKKr+JPGPOtGO2W6HpW+/ffGs/iJFI2TdYiA7SR0TvsHDdO+w6d8BmvG8hnMqpz2uGTVTOsb2UBO2rbffYke+HviUozGQkdBqJi8RKJ6gX2wjcd49K3DpFkSLxQFSRkjAIVm+XYUADtY2JP1w2fh0CuSgRzdpq/wCViSB/6SMAtcJ5cGbUTTyhlWluMebxAAabVsV7Hpd7b4H8C4f8TBmJpCseYy8jNr7EjeifuVFffBeLh8kJzEaOw0ylQO1eXf0uiDeAHMsEMQURf/cSWJFQkqV7ah0LavrtgBOb4xNK6xI5NmgOnvZr0x+i+Wsl8NkcvFqFpGBZ6E9bNX3OMB5az6jNRQRQESMyoz6rdtxq67INjensMb3zNxP4eDUdwpRdz6soO/6nAZPzbzNnc5nJ8osvhZeOWqHSydgSAS1m6GwHfCrmCQ7wkpI6sAJVNjfc7+1Fd+hFYO8ucWaDMzvIQPFfWbehbEkb9xXr3+uJ83lYcxNmGQ6pZtKRLuoVqC0SLBA6lvc+mAYfw7irLtmAzBGGiNSoG4J1sCPmDGt69cR8f4gsc9mjI66SSKK9fLR2+/e8e+duK/B5VIYSVahGhXqK3Lf69cIAzbTQlixMsZvc3rF737iyduvTAF+V8rq4rO1bQq2/u2lR+14J84Jm0HjJFqyoQhiCPKx/NXzCtt8W+T4UKPmF+aTSj+lot7fYi/pjxxnMEwspgA8UNpdZDRLDSGIDHWNIBogDAR8s5sR5FXa1CRksQ2g7NuQR0Pf3wt8Fz3imdljdgZDIQvmI1eVbvc7+nqcGMtlgeHyxhhQhKhj0696vAvh2ZfJZVM1EQJXOnSwN7em1V1Hv174C8v4c54gFp41PddS+U9x07dMfMaJleKgopbORglQSPBXY10x2AwjNQSHY6qF6Q17fY9MMfF4I48voKxMFUbo3m7Ud1HX2O2NG5+4G2azKeGoYonmBOkAEiz71V4z3O8oTS1HHNlSybFTIA+5sXY6VWAqDl/NZSMT+FHpdLIvU1Ve4Pfv3x55Y4OZg8rRSSx6idS3pU/N2+pvtvh5BWFollhRLIYK7hwXIAtG3LbDoDXtijxrm/N+JLBEESKPyoqoK00CT7Gr6V98AsrwFZM0I2kZYmDSSaQNgtbAdO43OLHOXL8WVQGB5iikK6vVC9xprcdemL3A1nRos06PBFLEyifam1FTYX5ipqrodcT8xSfERvBl3bMK7Cks0D6ljvsfN9sAlxZ5kAaMUex+mN4yuejniDAa0lUdehDdr+539sZjytyqqCWPP5ZixYKjCQgHY2AVNCiNV3vdVhx5aKJEIYmBRDpUB9W3q2w/NYwAfO8Ly2YlbJEtG8LWpet/bbrsdj70cLsPL+ZEjZAIW1vpDnZSvUk91AF/9cMX4jRJGIpwtSM1al66guw97AFj2xT4XxUySr8RC5k8I0oYg9Rfym2FA+XrWAl42ksaLDmxJFRPhMJTJG29gdvMKsAj5brvgfxtxJk2HU0CP+Yft/wBMWuZZIpFKMkkbyS6iSTWod0U/L0q+lXinx/JuERY4z4cqAR7HfbYEnoWonfreAWcm8uakVCuopuyF9FnYDf8AevbGk84zuuTjzK7NDKNQ7aX8jKfXfSfqBjP8kzBSzAsVPy9K7EHvY9MPHBHE2QzEE4ENBlIk/LVMpPQ1dbYATyxzaY5ZXGw1Wzab09gSew7Y9cR5py7ZiSeJmOug6IdmoWCuwA61oO12bwT5D4MWSUrINMqsrMF2AqlOkWQSzEgGiAovrj7+I3L0XgUsAR44/LKjqBGiVpVhYJDb9jgA8sb5pNZD6UBMasbO/f2FkdMVOXc0Yc0uYzMjFkFKi6bomqJrbbpQJw1csQ+LkY5VCklQpWjVgbnrtuPbcffCJ8Ll2AJZg5vUwa7Y/mN+hJ2GAcYsvBPxfIzwuWbWdfiUrmgWAodSN9+4w1/iLMBBGtkEuTt/hU9fayMIf4UJq4gFkJZ41Z1I6FQCu/tTCu+G38Tpt8uvanP7qP7YBAzPHNMaBFiVgGWSmvV006gdhZu98OvB89GsyRhhWhUULuDS77j0rGZZTg+YzHivBEXVCdRsCvYXuT9MWeVoZHnU6vB0HVupIYKQGA/Wie14DRud1ZQTGQrTKFVvR9QX7k2uA/FPw3VIGaE5szqGI1Lau6AGqq11Hp7jveDfPKl+HGVPngZZRYvb823pRv7DAd+eYsunilpXdxokXSAy31IavNXYX+mAtfhlyokTx5ibUJzrZg4rw1DaSd9y5Y1Z9dh1OG7njLmSAJqoGQO5qwFXe+u/5f1xmc3MuZjzaT6zpK6EU0fL1KttvfWzv13w2848zI/wfhKkwZTKwEmiq0kAMD5WvsRRAIIwCrzHwmNgiQpcpLbaNJYIFLha2Ngq2+9YJcgcPjJfNaTpXyxX6kEFh9FNX/iOGzmTPZZ8pqhQNmCpSCNfmjZxoN6dqAbdjtX0wu8zZ0ZHIrEh6AID7n5m/c4BS4tzAJuINLflg2jPUAjua7arP2GB3DIZZpppYlRtzZZiAT307d+tnFjkLlQ56WSE2q6Ld+oRfX6noB3+2L/L+UE7rGsaaWOgSxnw2VFJJbY+g/cYA3wzNrFlHy6LodIvEIuwGmLUt96ob+lYT80I4yug0VDDT7EqQR6VWGv8SOImCLLiMVch7dQi0oPr1v64V+BcIXNytJmXZVckIV8tkfYjb0wBPhufvI5jeykZutjW3p6+uFbOcWMiJdAarCDZVFbBR2H/AH74IZ3IDLSyCCTxYmhdlfUCCOhU6djRwK4ZFGxAMbTs3yoGK17mu/3wB+KMMoPjqLF0RuP2x2KayqBRyL2NjRev647AMfCOcBltccDyPI51M1223ayDQ3xU4rzayMXMIZurMxDsD74WeXgbeR4jJGRWo2BqG/UdTW9Dtg5n88CmlFjPi1ehbO3vZNVgGDl3j9RHxjHNlybIG/g30o9qvoOmO5iky8Lh1lDCTfTdkbVuB1HvgDlp4MqgHhK8j7E1qVFPXy9PEboNiVX64m4VysJ5ZfiPGQaxGgjAPmKhhZAIoKQbOxsdcAw5nmWLNQxRK7CVBuTpEd0F0qKujS4CLm5Y78ORfL1YLt/5d+vue1YF8b4CcuVeNpTHZW5U0MGHpsLBq7GGflvJNmYNS1SnS17kE9LoVRJAJ/XAW+F8zlo2E6pLGp0fwjoN0bK9VJXtex3wL5dzTQZuJEbxI5i40qtaQBYJHaiBfuTWPkmckJOTEbF4/IYdALKbJ1AqPKO+/W7vA/h+XkhzYE0LgOCissmkM5oga0JAvTuO9YDQOZ8qZMlME+dFMid91BsD6ixjM4s0kQy+YbMHxqDDSLK7j99Oob+2Nfyrg7g2Aa+tbHGcP+HwEs6GKdv4tIYgoARrIosaNDY10rAW+W8kOIZxlfMM1owWwuod9gAAK6Cx9cOf+0o8iiw5pC+XAWEuRrKntrFeZSaFgbWO3TIMqz8N4ivnH8N1DMp/IWUmyO9Ag1tjXOb+KZUZieKaaNRIFcByDTaV0kD02DexU4AdxjJQ5vNCaKZY44hTWAFk1A7D1bWq33on1wq85GQKIfE81gLGg1STmwWbb5U3YjV1obDvL/4oiTKKpRpXZyCdQAQimsbb36k9sBchnA3EXl8PWGUoqltNHQANx8u91XT74C9ybx7N5GZlZCiS0SjDrp2sb7bHB7K8Tjzmem12vlOqzXSgFQ1sSti/rWBPMOYRNRUSqyqqgPJ4i1W5G5Nkjre+KnLWU8bNKWtdQJsbdu33rAFM7zKcgs0eVKjLlNCx1dNR1MdRLA+5/tihw3kvKvlAzSzmdgvyKzBSRsNIU2Ou+PactvJBKzZdGLyPTMW1qATcirRBFAkH+gx6yHGdEZR5ZkCqBGDYJUDyla2vet9xgLv4QZEx8QzKvu8URUn6uvT60MT/AIv53/eoEU0UjJb31MK/9pwW/C3KL4mZnGvXKE16ugvUfKep++Fr8Vo1OfZlLlhGmvbZavyqe/UE+l4CryvIADCPEttRYKyqoJa1N9Tt2r9cM3KcEWZzEqtG4MSB0BYX5rVgxA70DQHYYS4SIfDlSaJJWHmVzdV0LAb9BXX064O5bOyZeMyIyl5ASZkYHX20LXQDuOvTAP5ya3LljWl10kBtVBhVX6jGQ5nhujUpNFGI7dibG+9gjGgcprIqh3OovRPr5twSfzf02wn/AIkXl8+6qoqZVlUAbktakD31Kf1wEUD/ABOWAYhmaypFWrrY3A6fTuGwEyyvIittYs6T3HcfveDvDOX0y0Uc6u0x+d1Hlpa2ZduqEMrq2+1jpWJMllVzGbKoyqHcEFennomiNqsnAF+VM4rSByADVgDattP+vripx3g0mazkfiAmFekSkans15aJBs1fShipxTmOGDPsYAoiCBCh7UCpveiTsfrg/wDhVwOWbO/EvKXghFpqPmLMCBqAFeUFvbYYBx43w2LhnCs0crGsTmIk6B+Yir99IO33xmHJGUMYbMqSAwCovYatzt06CsOP4w8fmUR5aEEePaFmFJvQNsdh98Dspw1oFjhk8MMpJbw21IATsQe/lF/fABeZMsMxMolUuI0ACh9O5snbbfoOvbAzh/G/hHZEd0j2YKu432Ng9DXrjxxnmEwZmXT4bsWO7DUoU9ABt5q6k4i4Xn8tPMPEgQSuQAdTLGd+4BOkkdxtt0wFnO8VE4di6NcJjW10FL77bMTt6dMC8hMMrcbpG42a2B1E1tTA7D9cS8f0JmwsEbRAHdXIIO+xU9Sp7X7bYgzPDfHzBVWIFaiunzAdwoHXAejxpPSb/wDu4/vjsGBy3w/+d/8A1n/447AM2dz2U+BWDUqyxjywoDvoJ8507DUt2e5vCjl89mSv8GMKjGwAKG/6/fFLjHEfDkWTTYdGVqPf29MMnBsxC0UbLmJEjW1ZQgBbY7+vl9BgAyO5nQNG7Sg2FiFt3plA66T67HvtjR5Mp4MDSq7JpQEktpFgEUAKPlvpd+UDthMgUHzRyOSoppGamYddI6bEenviPNTklFLt4erVp1WKP0wFHmPNzZikEpcDzC7rp0F716nD1koJOHcK/grrn062F7W3zaQN9h0Hc3hV4dnIzmFZwCgYgUetCxq9u5+ld8NIy0U8qyrK6hhq1ta2osUoNVRsDAZ9xnnoSyeOkTRTEASMJCBJp/mXvtthmgkjjA1SBJ421CPRsb60RtajffCZmhG+dD6SFea9+1N3+oAP3xd44zyMZVXUFfzke91t6X6YB85N44JXmivcEOtg9D5TX0IB++LXN0ZULOEeRQjKyq9AV5gTZA33FizhI5KynhzRTeKQzai6lGIKG1A1AUT0PXavTGncWyXjZaWMVqKHTfqBY/yvAYNxmV5JTI9ebageldsEuE8PScmSeWTU1mlGpjQ6nY7bYNTcChnfWylKA1EELGAPc/MTvsMTx/wpvCWVYIWQuhvT1NEagDt3F++AVZ4xGWAJZCRpNV69vXBjkjlR83mS1kL6gb9N6HrtQ9LJ7YDcRmklLsW1rGdIbsQPTv72cGeT+dGykU4FaqXQT+Uk6SfsDY22OA+82iKKZ4k3C0pcksWYHe2veunbviTkjN3mOuwSv3wETh8k5qGJ29FAJ27GzXX1PXfBT8OMi8nERCGERolme/Lp9vX61gNh4dw9pIlKkBdNE6tvbr02YihhG5l4OFkVaAqk2WgNKhdRP5r/AJu+2GJuI/BzziSpUJXSg20ldQJ9NLbGh74UuN86JIzM8EMhaxb9gbGhSLJofl2GA0bkng3gZfUdVy0Rq3OkbLf13P0rGT/iXmWj4i7FvI4ahd+gO3bcA3jXuSOMHN5UT6dGpyukdBopPKOw26YwniWVmz2bk8CJpCZn6KSPmNWeg8oF2cBdTkY+CHebRIVDmMgXTfL9z/bF7N8AbIZRHmdi8jKyILCLqBLg2NzsNxQ+uDPGuOpogaZFkQMA5bcgKa2rqBdgdeuBf4n83/GsiohEKG1Yn5qsXXrvt7fXAN3DipyaGEeYFZN9zakaxfYFWIF9Nu14uc3cN8eCOZI0kePYajpPYjS35SGxnPLPOCRJ8P4QkMlqX1EMQ21Dttt+mH3h+fXN8Oly6hmzBVlRu2sA0QfToK9zgIeW50aDMagEnhc+N0bZh84HTzWQ57kH1xnSM8TyRwOoqQgUBYHUb+n+WL8HCJIJ1kEjaXU+IpOk0Sfs4BrbqMGeHco3mHmZ6iPmZFG58vZq2364BI5gyIiKb2WUljtZO1n6kk43vkzho4ZwtBLQfSZZLNUW3r7Cl+2M35f4AM9xhFr/AHfLkswLWaSiNQ/xtVA9QDhz/FPmjwk0DTtuwYXYPQdO++30wC1k+cxmWOTzsauHk0vpN6CbKuhPUdNsQcazCqvhgmNWYRBhvpUA1+ygfU4V+WswJc4+YCqgFnSo2XalA+9H7Yd15eizuTlQbzxtrFHe9Pyn6g/qVwCVyvwsSSzvIvjBEkZl7s24QH2J3/T1xDnuVHXMFIWWkADO/kTxQBrRDRDaG29dt8OH4dZvwp2QKqmRgSXAPkVbIr3NHEvGeGR5yQvl8yqqjMoi+ZUqz63rY2zE2d/pgE7gvAmMpachm7MTqBPt7j9sGeO5WSBonoxKLGpQASbosSN/19Tg7yBwEzyOXaxAaKL0vrZ9+9fXBPnrIRoEiLglhqUaqPWiT2N/5nAKY5nrbxlNf4Qf3747F1MiKFJtXoMdgFLIZAzALPsgYA9yWHpW4B7n3w6zclTEA5d40WtlogDaq6EH74Uoo2OVUOKkpqPceaxX7Y2Hl3mPLPkoZGdVBQageoI2IPvYOARIfw+zB1anictXUkURe42xVzH4e56HfQpRTqBDjYdenXY403L80ZJyRHLE+nrpB2r1IG1Yt53i8MuWmCSoxRGJCuGIoHqLvAZFxDiRZ/EHh61OpXB0uCOxABVh1F3j0nHviV1SNZAsIQwIB69dquthgBwPlXNZ63ipYxdO3RjfQAb49ZHLS5eaeGY+YKDd3YvqPbAEOE8MyXiTHOmWRjTRKj6dd/l7EMKq2NUOuIOO5A5QLLEWEcqggWW0E7Vq/N9TiWOBZsq/l1Ekgnve1EH1HX7YXTxiVoBFK38JdtNdTqJsnr7bVsBgGHljj8teE8oRVGpdXyVd0TWNJ5W4qZ8ukrLpfowHSweo9iNx9cYrDx2ttmG2x9B6EbjGlcg8YWQaRsCNl9COo/TvgBXNWYbKZiUOw8N21xLsdKkensxb67YWuO8SjzSr4epHVqUk/lOxG1VvTV9caJ+IPLkU4gnkJAjJjcqd9LWR+jf1wA4/yZA0GrLwuhWMOJSfKRV2/YenS8BU4TyNLmiuVh8oG8jsNkB6auhLV0W79cGeP8wwcFb4PIwRNIijxcxKgdy53HbehZrYCxWHLg3E4cpw9FyxaeQrZ/nd63Ld/wBe1Yw/mHXI0skqsJGOsk9+zX9NgMAXj4FneIiTMSSKWrWVlkALDt5dgq7UOm/bHcm8eOWz0a5hdiQkmoWyiwdq67geuHYcVRsuW+EidHCKdKn+KtAiyBRs7b1Vd8Z9n4kzPEagCxBCoVLZrKm9N7/SzgHznXi6S5+SWLU0ZhFbVZXXZHf9cfOA8pJFCT8LHIWhV9bTL/EJ67GxH1vVgDx7OaYmZdmVq6/zeUj98UeXMzHFG4mcx6Vq991rsADvVjbAbLwHhwyuRCABNId6DagCdTHfvR74VeKSx5XKxQZeVo0SmCqVFmt2JAJo73Z64ZssoXhUeryj4Yah3XUu/wBxeMb49nDFmGUszISCCepTbbYdt1wBHjfJsiCCR7CyAsI76EkaftXmPoRXfAnK8EeTNiIDWIlDlHOnUdtrI9cG+J85TZ+UH5mGyKqgBF9B6D1JPpjznsqsVZgnTpVUZU3sEk2zUbO/p+uAl48ih7bLCKRR89DfaiAR1q6xT5X56kyTPHHGjajqDMTak+w2PQbYBPxgM+jol+UXsL/7emD6ZGMRmSGzLVst7Pt2vof64Bnbh/jZdAy+aZrJIogk6iR+5r298UuVOJEq+ugIyY2LMFBN1Qsi/t0wtZH8QMxDKRKjEqCFQjcEnr2J6AXvgAIHzk5LVHZJNiwDe9DbAbzwDLR5OCadiutxbEUaRQQBqFhgNz98YRzbxAZrMtLbW5G3X2AA7UPT3wY4fxefhMwCS+LC/wA6VSnsTpPRhd7dcEOD8PybZ4zRyBUNsoonwnPfT6bmh77dMAr8NzDZZgjxtGrkWXBB9tyOm5NfXD5wDj0q5gNHlzRHm0spBA/MSDsK74uc0wtNlSmpZio17rpY7jT4Z/N6VdjvhR5czM0STF1CXcWtj5lA6qo99wWwF7NZunkmTyEtrUddO9gfbFzP8eR0QZmBJLbVrQ6CzVsRpo/98CVVno7b70drFgde3W/esVPhCZxpQJdnqCa6H6G/6YAry0+bjzMk+TWtW0sOoau241VdCu9nfFjnNZZ1jz0bFxpCyqP/AMZvykL6G9/Q+2FhuJSxzFIlLSliCReptxuQPat8X4uO5jJs0eYhFOP+GxA29iLv6XgIV4nPXf8AbHYtR8vZRgGE5AYWAdJIver747ABsvmXVzFICVPVd7BurGGDlX4bLo0mbbYt/Ci36WdzW5BPQYHcZZZZFEEZ1AeQMaIogkk9bOAvEBMWLyK9n2v+l4DROIfiLEy1GQoXagjKNv8Ak3wpZLiBlzpmeto3P2VTW+374scFyeWWK5gGkb1BOn2HYN7+uDuWiyMar4UXjSSDS4bcAN+UWe/RiP7YDzywqx5URymUlkOqGyoQWG1dySVwO4/JA8ypEhjAjNWSzHcfMTv+uCPFZZJZNaMq0NBBANBR+9HazfU4F/7NMUMkkttJID5j6Cj0wANeISQxvoaqINbd6GJeUoY2leXMC0j3F9Cxs9LF+uIY+BzyWNDqpBppBoBr3av1GCvBWOSkddSSF0UnoQDZ27+pwBjmuKCaMIsemQrqSk03fSt7wD5AzYWdVLBCXrc0B0G5322wf4vzPKR5mjIK6Rpo1XTp39T+2F3L8ryfwZFkCE0yjTsfzA3e9nasBtc0PiRuisp1L5SKdb6qffejjN+IOWyr6pdWhmQkMfOelBWPlF/lHT1w68vcQdiyORqStQUCrI7eUH16k9MZtz3wJo+JOkKH/eP4i0OpJOoX7EE/fAUeAcWkyxBD6iNj2+3vgnxDNjPvIoJUlboCrajY9OwwNzXIGdQayu1X5XBJ9q2s4k5JnLZgrXmr9NOx+2/7YBieGeKLwIz5Py+UWL603UC/TC78IMpIqRnVNq1BQCWr0AG59qw6zMzELHYrqNh3vaz0PXbCnP4pz08KSeGxoO469OgI3rfscAO4jlZ1OuaOZVu/OjKpJ6CyKvFmfL+JEQu97Dt1NgE9qusWM7wbNZdHPxDMK3XU5DDuGBJHtvihwHMlzpH55Vr21EAjAbtxuWJMqsUhIEirECu4DUK/cYxDmfJyKSsi0yNo9tv631xq3F+KF3Ecqoqqxr8zeXpfRVPezjNeaOLhzMrP5kc6W2NgbC/tgLPK/DI/hfElAssW60GUbBT6i9/vi0M9FKvhXCAx2UeU36+hws57iLTCLLQAEbAV+Zq6/Tb9rwR/+ludCeJqhJ66NZv9awHqPgwRr0KWBqj262T7dhge5eEkb6bNV+XodP03wU4Px5Ei/jnzL5GvrakjT7n/ACwMzeb1a5a2diR7C9v9fbAGzxIS5VWKBzGQFsgGz6H07kYr8OqQLry2togWZkbcE/tV7/TBnlfgn+7Q6+pAZww9RZ/YVgPxaORJg8RK6xfp0+nXbAV34DHmKjjlfUfM3i9Vo7qu+9n9MQJww5XTLHdaiCGrqp001dNQAYYL8I4d4OqefUzMQpAU7b7m6rbVf7d8XuYOGBdM8co0g2yOKD6abTYF6+ukH1rABOZM0Z47WMoqUWFiySem1Gu++5wEzfEFESotb1QHa8MnMcJhRUBJM0hpSuk7CuhJOwHXveAE/D08YogA0gLZO19/te32wFnL6mIAILHYA3+3+VYnz8py8TNJo8ZdgBswvv8A69MMWS4MkEDMz+G4F6mFj0I9epFgbjY1W+F/LZjxy+sX/oC8BW5FlRzK0okMhKhZEaivc/UH0ww88Kr5SWRpo3AYCNSlSobGxO4N/ahgamTfLNqhVTY81iwe97Ub+mAPMHjSDU1aQflXbf1q8BQjzhAA9BjsQjIyfyY7AH+DSBZGd9TnpsBub9SRixmJhoKWRbBaB3FnsevrirwzNrp6ih023wP4nxJAyhCbXzE9tQNivWjgHbjvDMtIYyFmRWXQiLGRRFgk/cdcI+aM+VkddR8pF79Qel++NEm5unESSyOisY/MLUte97Dqb3B7DGa8c1tKWIPnAO4N/wDXAF45mQ+IC7I26sd9vf0OCmW50ijjZXTW5O2obD9enrgLwOGdUZQKAojVsPU16ffFHiPE2k1WwYDoQOtYC3nuPTTOHYs99d9voN+g9OmIctxPS3mAKts/rW/Q9iMPuU/DtfDH8BGAh1iUyEamoGqB6b4V+cuVPhFidgqO7EFFbV2Jv64D2/BXEiFpNUTDyuSTt3Av839dsNyTBI18wIRaRaHlr198J/Bc+DFoksrq2ogdP6H364LcS4pDSrl42jABsOwOr3BHf69cA08lZeZGfMMiNAwJYlvPanYqvdeo3rBXmCKPNmGZ4mMcGpCRsaehsRsNwP1OMyk5nlCxhHMbow09qA9fUeo741LifMUrmJIFiljevEXVpZwQPMimlK3vYcn74AXLFkhFGrRuIgSVPi3Z2NA3ZIrcfXGX5mR4c02YiUxo7MI2rbtan37+4NjGlc1Ron8FaW+rEJ5R3XyjUW+vreBmd8uWjQQCbLtavr2e7NMm/lGroWPSugGAG8M5tmexHA8zgblBVUPzHoP64m4TkgvjPm4xqmI0iKTzIVvZydhYPfri5y7wv4eWSKTxE0sNKluqvYDkrQett/274scyRFIxPD1hkJkTrYYaSaPbowP1wEGfgyqszEzg6aVWIomq33JG/wCuAvJnAtRaWiNL6kO+zIQa9GFjr/bFDN8TbMOGKFY1PnZRZJ6ge471g9wkpAFdWBUsDsx6FhYI2B27EYCPnnjZ1IjhUkVtZCJpvtqJ6MPcWLwvc48L1JHmo70EBZN+h/Kfv0P2xrfFM9lc/EsU8ccpYEixRjG48rdQ2Er4BYPEypbxIwNPm7ihRPvgFvkSJWzYLbKo2Pox2s+wxqheZY5LzULOaCeUhL70aIuuovbGZjJGKQyR6bB0Ghtt0vbuP3w65HisD5UqDUrbBS1HV6C1NA11DdLwCVzBOIp5oSiNKZNRZa0jUq9/rZ++F/wbKLYa23rpV2caBwDlqLiCvHMrLKB5ZtIGknoFI+YA2NLdu+FPhnKeZWaZWifVExiY0dAIO5s7EHt7b4By4BxzWHRQS5XSqgWSWNbfof3w7ZDlSPUr5iiwU+Qboo6m/wCY7fQUetYWuW+Frk1di6rIP+LI+wQGvLH/ANLJ7dhivxbnaVom8MVEOmr55Bdam9Ad6UXQWzd0AauJ8VEaFctpVejS1dA0DoBsV6s36YXMrEk2VeNCWRgdJ1HVY3Hm63Y6+mFbj3MEsqBSAobqU616X/r6Yr8E4++XqLauoPej2v8AywEOfzoaZ5vEQtl46WJ3pi7ddOrZwoAJo37YW8u+q21Xe+/XH3mLh5XNPsKc6wexHU1geHrcYAxLxRzszs9dLJNbVsD0NbfTbFrhfEVXUrEgt0P9MDOGOZGrSCPX+2LZg0kllIF1R2o1eAZICXXVq2U0d/a/9A4t644lD+WwQdJWxYOwO/1/b1vCnkOPtC1xkixRGxB9Lv09cdx3icjqGJtCd66X19f3wGhrzPlKF5TfvWmvtt0x2EBOKLQ8p/XHYChxzJjLZmWFTaq1KfUGiPr6Y88M4HLmSTGh0p879Ao9ye/thli4NHPPLNKSVU0D6EAaaHe/TB94JRlZIgVkD9QRp9LG3bbr1wFDh3hgxNKA6qdBBqqIYXvt1IJvDHzbEjwxyNtbgRrsdQ6kiiRVUNv0GM7h4rIHKSjSQbq9vasNHCFjnIXV59Pk6DcbmhgKWf8AOKWl03qPqAP3o0MKn+yneN5FFqCdu/oTX64boct4Kuknzizfdh1Felk7/Q4u8EzUUeXjGkbgGq+Zm6k+gBvbAeuU+YvFyiwySJG0O1yjZgPlZbB3rYjuRhd5wzD5uUaDqCAm6+bpv7e31wz5XJxstyAKCu5PatxX13H3wP8Agzr/AIepB3PTUNtvUDAAODcvSPE8i2dO2ggqdupB7kYozRarokEdR0++H7iTIsLHLl9WnVJGN+9HSD32J2PbC1zVwBcusckR/huALYk+cgtuTRojfYEbYChkOH6yGfcCt/Wu+HCB5EAUEbIpIYagLBPTvWAPAmVY9beZRua9PQD0w5cPzSM+uh0pg21Ds3uO14CPhWUZnqepBLvrdtq6agx9BtXrtg1wDUXlVofFU7g9F0fT+x6YU+LZxI20aiFDEqOu7Eb9dh64J8E49dFGo+x2+3tgBXMHElizUEYLosK6T4javKWsAkm6FAb/AFGGTimeViWYXqWiVHlZSOjV0I7HGbc+5djmJZCdzQI+2G7hnOKNGgalFD5VvARf7ODRLGg1VuijYE/zufTfAXiGUKq6bg3YHuD/AE674bMtxyOysSli27vpqx6V2AwD4jmPEex07fbAKQ4zLBJs24Fb++GHIwSZhvFZwnqSpP8AfCnzJHombqLAP/b9sbBynllGVN1ZTa632wA+LIx+Fqa3Rm0syg2fMVuh1ptJHfc4rcO5dYPKhBaRTSgDqvrXuLJ9MEOVRKkQ8W0VWDgNV2dJ6ezDDXnc+k6SSwoPH2FJ1ZN7ruSLJobkYBL5Z4s4zfw0e1A7jYjerAPve+L3M3ML5abw5EaVnAZQDpQEUCWYfToBfXBPJZNUWJykav8AOGSgT0DayTttX1OKf4pQqcuJ1IJRxqH+E7H+x+2AXM5xdsx5p96ooFBCrV7beboT5jfT3GOWZVPkAde40gV2pQdwqjoDhc4fxf8ALqo9gcFkzKabcxn2Yb/qN/tRwHzmZU8BmiskEE2NNeYb10/TCsM7q7bje8E+buJK0SpH8pazS6QasgV1IHqcA0bp/QnAOfCM3l83F4cmk9vRlPSweuFTi/J8sbP4IM8SGi6CyPYjqSNrIFYgXJaVJGxrqNj+uGbljnPxWf4mZoZAi+G0Y+YrsFI6ehJ774BPyrUFo13vDfy5wKXOufEiaSKAK0mnq+5Cj39TXYYZszwLK55/FXLtqIotYiVyN9VAgXXU1i3ynwYZaYrCzlGUNoLkEFdmAN3tYIHteAX+ceRIYY5JoGto2uSOqCIRdUPTCFmXJifuLX+/TG38x8xxCF0njUOx0GRB4j6W23oCzjFeKQIfLErIoY7OSWrsT6bdsBagVdK/Qf0x2KsSEKB7DH3AaFwLLqAwobEGvYAb/XB7N8MOnWgIXqT7Y+47AIfNeVj0I4+dBuR39voMAUmKsrpsykMp/wBfpj7jsBoMfEkzUcchUEj5hV0R1wtnOBc6sRACF9vQEgmvpf8AXHY7ANWclCgRgK21H2xNw7LAxsSbIG/2x2OwFDLHRmQp2LJsO9iz/Q4Hc8cKBgNNRU6wobyg1R9gT7d8djsB74PwnRCDtRUDSN+w39sFJODaPKykxnzKy/Mn0Hceq47HYDl5ViCmbxElUCwLG57arN/asLWZhdZmVSdZXUTW10CCw9O33x2OwCjJnpHk1SGyzWR2/wBDphq4JlFO7ygVsBpNj/PHzHYA2ZRWiMbH5mO2r/IYqZmRFChWVj1K7j9D02x2OwAnjmUEhiViDrlFEfkX8wHeq3N98MMPHVgJRTekkDvYGw/bHY7AfXzUswJNhf0O+GjgEkQXTTKDvfUoR336ja6N/bHY7AQcZ53hilVZTpX50OkhXG4B7hTfY998LfNHOi5mFo1JOode2PmOwCPKN1Pvi9lVGPuOwFLjeYBZUH5dz9Tt/S8R5WMmhj7jsBZzgKgt0Axc5AycXiNNJuyMAL+UWPm+t9sfcdgH7g/Gl+KKMR4aJYoXZY7Db0A/phiznCIpwWkHlJu/QdvuOnvjsdgKeT4JCjApcukWACu3UX1GB3GeVYXV4ihHR0IA1JqJq96u7G5o4+Y7AKo4SE8hjsr5bJIJrayOx9sfcdjsB//Z"/>
          <p:cNvSpPr>
            <a:spLocks noChangeAspect="1" noChangeArrowheads="1"/>
          </p:cNvSpPr>
          <p:nvPr/>
        </p:nvSpPr>
        <p:spPr bwMode="auto">
          <a:xfrm>
            <a:off x="155575" y="-838200"/>
            <a:ext cx="260985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leftisminfilm.files.wordpress.com/2012/01/maest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191000"/>
            <a:ext cx="3867150" cy="2600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733800"/>
            <a:ext cx="3831433" cy="430887"/>
          </a:xfrm>
          <a:prstGeom prst="rect">
            <a:avLst/>
          </a:prstGeom>
          <a:noFill/>
        </p:spPr>
        <p:txBody>
          <a:bodyPr wrap="none" rtlCol="0">
            <a:spAutoFit/>
          </a:bodyPr>
          <a:lstStyle/>
          <a:p>
            <a:r>
              <a:rPr lang="en-US" sz="2200" b="1" dirty="0" smtClean="0"/>
              <a:t>Cuban Literacy Campaign, 1961</a:t>
            </a:r>
            <a:endParaRPr lang="en-US" sz="2200" b="1" dirty="0"/>
          </a:p>
        </p:txBody>
      </p:sp>
      <p:pic>
        <p:nvPicPr>
          <p:cNvPr id="4104" name="Picture 8" descr="http://t2.gstatic.com/images?q=tbn:ANd9GcRJhcK51CPeUWGCJ7fY-w-NequZiI6OBAf4DkQx4FmAQC8q7YF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761999"/>
            <a:ext cx="4419600" cy="294104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t0.gstatic.com/images?q=tbn:ANd9GcQ-C3BpScVjOuFuNzejnOcSN3BvobXAZdqfffmQMSWPP6RJsfZb"/>
          <p:cNvPicPr>
            <a:picLocks noChangeAspect="1" noChangeArrowheads="1"/>
          </p:cNvPicPr>
          <p:nvPr/>
        </p:nvPicPr>
        <p:blipFill rotWithShape="1">
          <a:blip r:embed="rId5">
            <a:extLst>
              <a:ext uri="{28A0092B-C50C-407E-A947-70E740481C1C}">
                <a14:useLocalDpi xmlns:a14="http://schemas.microsoft.com/office/drawing/2010/main" val="0"/>
              </a:ext>
            </a:extLst>
          </a:blip>
          <a:srcRect t="6508" b="10037"/>
          <a:stretch/>
        </p:blipFill>
        <p:spPr bwMode="auto">
          <a:xfrm>
            <a:off x="4343400" y="4267200"/>
            <a:ext cx="4267200" cy="2436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1918" y="3733800"/>
            <a:ext cx="3810082" cy="430887"/>
          </a:xfrm>
          <a:prstGeom prst="rect">
            <a:avLst/>
          </a:prstGeom>
          <a:noFill/>
        </p:spPr>
        <p:txBody>
          <a:bodyPr wrap="none" rtlCol="0">
            <a:spAutoFit/>
          </a:bodyPr>
          <a:lstStyle/>
          <a:p>
            <a:r>
              <a:rPr lang="en-US" sz="2200" b="1" dirty="0" smtClean="0"/>
              <a:t>Cuba squeezed in the </a:t>
            </a:r>
            <a:r>
              <a:rPr lang="en-US" sz="2200" b="1" dirty="0"/>
              <a:t>C</a:t>
            </a:r>
            <a:r>
              <a:rPr lang="en-US" sz="2200" b="1" dirty="0" smtClean="0"/>
              <a:t>old War</a:t>
            </a:r>
            <a:endParaRPr lang="en-US" sz="2200" b="1" dirty="0"/>
          </a:p>
        </p:txBody>
      </p:sp>
    </p:spTree>
    <p:extLst>
      <p:ext uri="{BB962C8B-B14F-4D97-AF65-F5344CB8AC3E}">
        <p14:creationId xmlns:p14="http://schemas.microsoft.com/office/powerpoint/2010/main" val="165846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4976427" cy="2123658"/>
          </a:xfrm>
          <a:prstGeom prst="rect">
            <a:avLst/>
          </a:prstGeom>
          <a:noFill/>
        </p:spPr>
        <p:txBody>
          <a:bodyPr wrap="none" rtlCol="0">
            <a:spAutoFit/>
          </a:bodyPr>
          <a:lstStyle/>
          <a:p>
            <a:r>
              <a:rPr lang="en-US" sz="4400" b="1" dirty="0" smtClean="0"/>
              <a:t>Cuba: </a:t>
            </a:r>
            <a:endParaRPr lang="en-US" sz="4400" b="1" dirty="0" smtClean="0"/>
          </a:p>
          <a:p>
            <a:r>
              <a:rPr lang="en-US" sz="4400" b="1" dirty="0" smtClean="0"/>
              <a:t>Waging the </a:t>
            </a:r>
            <a:r>
              <a:rPr lang="en-US" sz="4400" b="1" dirty="0" smtClean="0"/>
              <a:t>struggle </a:t>
            </a:r>
            <a:endParaRPr lang="en-US" sz="4400" b="1" dirty="0" smtClean="0"/>
          </a:p>
          <a:p>
            <a:r>
              <a:rPr lang="en-US" sz="4400" b="1" dirty="0" smtClean="0"/>
              <a:t>in a special period</a:t>
            </a:r>
            <a:endParaRPr lang="en-US" sz="4400" b="1" dirty="0"/>
          </a:p>
        </p:txBody>
      </p:sp>
      <p:sp>
        <p:nvSpPr>
          <p:cNvPr id="3" name="AutoShape 2" descr="data:image/jpeg;base64,/9j/4AAQSkZJRgABAQAAAQABAAD/2wCEAAkGBhQSERUUExQWFRUWFxoYGBcYGB8bHRkdGR4aHRkeHRgbGycgHh4jHCAYHy8gIycpLCwsHB8yNTAqNSYsLCkBCQoKDgwOGg8PGiokHyUsLCwsLCwsKS8sLCwsLCwsLywsLCwsLCwsLCwsLCosLCosLCwsLCwsLCwsLCwsLCwsLP/AABEIALgBEwMBIgACEQEDEQH/xAAcAAACAgMBAQAAAAAAAAAAAAAFBgMEAAIHAQj/xABNEAACAQIEAwQFBwgHBwMFAAABAhEDIQAEEjEFQVEGEyJhMnGBkaEHI0JSscHRFFNicoKS4fAVFzOiwtLxFiRDg5Oys2PT4jREVHOj/8QAGgEAAwEBAQEAAAAAAAAAAAAAAQIDAAQFBv/EADERAAICAQMBBQcEAgMAAAAAAAABAhEDEiExBBNBUWGxBSJxgZGh0TLB4fAUUhWS8f/aAAwDAQACEQMRAD8A5x38ssn0nACjcm0kzyBJUdSPLE2aUMLzKgFTNvFG1+YJMmZA36AqzmZBNoAN+XP1nfE1TP1GEMevK5ne/U39eJNoeMKDWRrEoCZPhmeYgwQLcgQT5HF3PUNaOI3DAQZll0ggDzY6Rc7Hphep5uoiykyDqHO+x32kYMZbOE5eVmwBFgNMSJXoYMCNgcCLFnGtwgKIBBABSSAQZBOkVNIHmCwG91IjFPN1m2B+jLNzEAtoE7EDTJ6tyjF7iGY7qkWAACHVEAAMJ7uALf2hTb9Lzwv/AJU8zzknb63pcvpc+vOcGboWEU9wgmVMhRuYNixJYhiTanqm3TYTPLE1DLanU2N6c3gkVNB20x9IA38xzwIOabosdNAgxsYjlJv5kc8XMrmmABtKwNh9GNPLlAjpHlhVJDTRrT4dqGufE609iT6Xh5LbrYNv1xb4Xw9UUJJljT6idVWojEggbqBvB9WJC5D6Qo0MgFgsRJMaSIIG8eQIuACJ4dmXFXSxDCmzLZYnSzFRcfWuI2vioiaGKpnW7pSAVDKhDGQQrEwZNOJgT4QwE7ki9TMOtRRT06UA1mCZIGvexknSxuRyvO0NbMNEwAXdnMKBsxCbDexaf0jiNKzCLDw3U6R4efhta97YjOauh4x2sL/lGpAConSukhjIl1Q+LRNtQNgQYPTFVMp86hYDwtVQwxN1IU7KtuYPTcDbFWlVIkAKNtlAFjItHIi3TBamNT02EAHWTYbsA0+8P68GMk9hZKjzNZwKXSdCqJd/qJsYndiTpG/wxX4BxZMyzKtIJSp2Rdzebt52+25wB7Z5kqSk3d2dv1U8CD3h29uLPyfVQoqE2Erf2N/H3YqkKlsM/FqBVIoqO8YgSAPCN5PTp7+mLpyCdBPPfn7cQ1M2jGQy9fTHkJ3tyGN8lURF0Bh5eMMTc+3rhafJdyi4KNAfjFVURWqf2SqTp51G11IT9UAS3swBp8fNaoveKu/zcCw/RifID12xb7YsW7kcu7Le+q8/ADCvm7eidiNj/PTGkrdE4pVY/UqveCDvsJ5T576TtHIxirlKI01rC7NyEj+zA8+uIchmQ6qZjUBP7Vj7iZ9mCWXp2qGI1Qfae71f3g2Ex3VMnk2dlmvQBq1TpHpi55fNphY412k7uCkF2Hzc3FNNtUH6b7+S6fOWHi9AlqrAt4aiswDadSmnTDDod9j03GEjiWYXubyXdmgx9FWNiTfkoA5RvyxdoSLCnAeMGpJMd4PSIG/Q+/BrvgyPP1Wt5xf4RhD4JmNFZejeE+3+MYbw3hYdR/A/A4nW5WXBZzCCmGLeFiTB+qBdm9YUe/rhZo8aLN4VAphgq04tHn1bnPXBHtbXIpgzd/D7/E0x+qmF7hot+0PuwWtjQ8RwpZiwiII/0/nliejltTmwB0giQDJlo9UQcBcnWtpJ2P8AEYPZKlqWpv4lEX/RYctrkYEELPkA8az4ViFMFhY7EJvTEzImdRO9x0GPOD8QLLBILLveZHKcA86+t6jTubdANQAHsEDHvBn01hcGQQY9/wB2M1aKJUhxrVAyAWnVT/71G+PdHzwAMRU5W2y/8cVssZZf11+0H7sEKX/1Eb+N7W/MoJ+zFIrYg+QNnstVNRtLJE/SAnGYGcaqzXqcvERE9LdcZgNlFF0RCmfP3nHq0j1PvOPfy1Y9L4/cMa/ly/W+OOemdFlgsVEzB5E4k4dXYK6qV9GdjeWXb28h59MQNnFYCDJ5fZ54t5Osw1GZhDFuduo6ThoKicmE+0eSY0HiWIZZ6kA3t1BM25XwOCb7/HB7j9UrQbTMyF2LWaQf7s3wDFforn9lvwxslugQdIjemTG+PKVbSTIY7DYn18sbtUYm1Or+4wxqAxPolfIj+OFgt9wzewVoVNQp+E3Ci6nmTO45fdiThlEA6hdjmKh2+rq3HO8HGmRqHUFJMBFjyJZ5IHuxJwzLkOTYfOs0R112xcgaZymS7QNrW8rYhWkehxYzKuXMU5EmDKifeZ+GI+4qfm/7y/jjka3Lp7FatUCm9rc/L/XBjgeYV4E7BtvK/wBhj24HVKDAgsAsj1/zyxc4XK1KZ5aahgbco+/F8aRObsVO25JzTEzECCfVf4k4E5KuwaFZlneCR9mCvbTNl8yVMjQAsdCRJ29fwwKyI8Y+/FXwMuBpyOaZQdRc3sfEfjhl4Ky1IDLO3pDpqB39mFvIUz4hcRB989fVg7wVNNYSR6APvY+WJx5FkJfa2o/5S4YnSCRTHIISSAPKSfjgKFxf40+rMVT+mw9gMD4DFSL+0YoOuBpyDMKagLsOTLFvbhsAAV7QJXp9YEzHmcLXDqQ0IOoA+7DNQqFkaTJ70T/1EH8+rCxJZCHjKVJzOhVIYhfETaaVOfZ9mEvLZA5ikpY6QuqCLkljqJPLny/jh94rV0U804EwZ9cUaX44RuC5/T3dKJ1EmZNt9hHl1w8wQ4I6nZ0INQYkiDtbfyvi7k6rTcrABNtU29mLvEX00mJHQfvECfZM4qZRFKuf0cKmM90X+0vCxUFMMSAASI8/WPIYFZfhgpiBJlhvgr2prNTKxHoEi3mfPEBU+EnqPsJwJPcK2QPNABiQ2nyibD24Z+EnwETsinbqrEerlgAgmY3gfZP2HBrKKfHHIKPLY/6YZbCvcU34T6WkmG2mJAmRtjQcJ0GSTyFj/A4bgmKnFGsF+sRPsK4nuu8pqspcJokVFMsfEo8RHM+S9MHaA11QVYiXqXEckpDFLh1Il1AF9ax9uGLhPDia0MAJNaPXFIcuk4siNWzn/Ewgqv6W/VedzuuMxrxRQaz/AKxxmFKrguDPP+bA9p/DEFfi9RfoL7z+OFonEmW3xPs6KbeAz0cy9SmxOkbiBP449ylPw1D0X7Z2xHwsTRPrP3Yt5egxV1USe7YwNyAGY+4AnGjsTkwtx52WlKEatY3uAPGTgCeLf+tTwwdoqZ7i0+n/AIXxzwZGodqbn9k/hhnBM0Q5mOMmPDVUnoFn/Difh1dnkuZMgCwFr9BgJQ4LWkHu2iemGDg+QcAgrFxvF/jgKKT2GknXAUyVGapgfQT/AB4ucKG36z29WsYtcK4FVaodKF/CoGgFtpmygmLi+L2U7AZ0VtS0iyeIWLAqSSQfGqg2MWJ88M2TUWIXG+MaXqIr1QwdhYwAZO3i2wLo5uqS01KnLd2/HHRKvyPZyrWqO1NkDOzC9M2JMb1hHuxZy/yNVQfET5+Kly5R3hxOq4RdISch6TXJsNyT9pwzcPX+y/Uf7VwwU/kadWOnM0gsfSudzNlEQRHPBGj8nDponMUSFBFg959mHiqFeKb4RxjtXkmbN1iBI1C8j6q+eB+Qyp1wdx+GOv8AEvke72q9Q5ymuozApMYsBvIwmcW7F1clUXVDU3Pgqr6LWNv0W/RN+ki+M2x3ilGNtEWTWC09F/xxg/w2l86D/wCkv2nAbL07mOiz/e/HDTwDhj1asILiknq3N8KuSDVnLeJ05q1P/wBj/wDccQdx92OqD5Fs27szPRUMzH0mY3M7aR9uLtD5DX+lmF9if/I4PveBXYTeHrZPWvukYYsmnzbDrWH/AJEw00/kgKhdOYAjmUnbawK/acWcv8mFZTbNIV1aoNGLggzIqTuAd8FJolKGrgUOPLOXzluv/ipYQOH0D31GLGHv+9jvVTs1QhqdaoauoCQqWIsL6QBeBcRtj3L9hskIKZYSNjoE/FzhpO3sXh080uDkXE0+ZIMMQUnzhlJ+zFfI0yVIC9Nh6+nL8cdsqdnaYFhVQeVbR/hPwxulfK0oVnpKeQfMFp9YLicKrG/xpVv6nJuJcDr5lop0mY6SJMAbtHiaF6c5wSHYPNtp8CCOtan0PRzjoNTtlk1EDM0PIBWYfAERihV7b5cGVrhgIB0UBMtOmxSSCA5n9G5wK3sZYU1TkhP/AKss1JJbLiREd9+CnBLL9gcwocTTJItFTexHNeuC6fKjlyPAcw/IaQqA3jfWPsx43b9nQ1KdFiqiT3laDy5Kjfbhtgdlj75AKv2IzaAk0pA6Op9w1SfVhS4oJKfz54dMz2yq1HRDSpqr1ESQzMRLAC8Ab+WE7iJun874D/BHJGCpwd8k/BV+ep8/GPsOHLhCRXUxucx/3UAPswrdm2mvTH/qH/xthy4Oo71NR55k+6tR/A4YnE47xBZqv+scZj3OZxdbSRM88e4AUnQtYkom+I8SUxfDDDPwgzQb1t9gxfy7EazN+7YCPMEHA7gJmg1/pN9i4K0qcD2QfbI+/ErpiVdhrt1wpUak1wPHaZkho5eUD2YXaddV+j8V+84b+3lP5igd/E/snuyMIvd74KLOWhKgl/SMD0fiMeJxbUSAoNp3AttzGKaURbe9o5XB/jitXTSAsX2DfE+sGPjgg7aQe4RxOaoZRoYHTIMESD08gcOVTtqaPdUiS9R1EAvEy5Ucj7zAsbzY8o7O1yMwBNjUv7Jj7cOvGsqxr5Zw0BVUsLxC1nk28otjNPuOmGVqDY55zjuap0nqPQXQiFz89JgCbAJvHngEPlCqMaYp0SC4JZm1QpBZYJUDeA37UeeGXjmepHLZhO9Ds1KqgVfEZZWAso6kY5Tk8o61cuStk1q7ERF2InVt6X2YXcV9Tkrn0G3Odvs3TpswWl4Y5NN7c3jn0wMznyh5s92yvTGpFJnuwQSSDCsdRFt464g4plxUpuoKtIEKGUT4gTed4BwCrcGY92QyqFBXxEydNRz9FWGxHxwxOPUZK3kOFTj2ab/7gyRaFQXIkbJ1w38KzurLKKqCtRqU0aosSQWAYlV5iTOmzCJU8sItKsnhGokwBZG3AAPpAYYsrxrLUaNFKtVFYUkENvsF2g7xjMt0k3O1kf1Zby/ycUS5q06zvl2jSiAGpzldbECAfLVyIkE4c+GZNaSBKVF0UcgAT7TqknzOEt+2FKnqZS4Nyw7sw0CbgkSYFiL+y2M/rNmo1JVd2QAkagog3FzJ2I5YKpBnjxd0kdD1MPoP7SB9pGMGZAFxHkXT/Pjm+Z+U50qU0/JVHeMFDNUJFyBNkHXrjH7b54rK0aKTf0Gt+9U+7nhrZJrEt2zo54nTG59UGSfuHxwM4nx8+iseag7dNR+74Y5Ovyi5ysXFQ0oWm7jSqwGQSCWWZAvIBuMZkOP16lEN3psTIpyqiPIIp288Km5cFVkw4VqpjJ2qzVZVU067UySQxUlZ6bX68/4JmZqVqh8eYq1PWzN7ILnf1YwcfrnV86zac3TQTBOh1bwgm/KfYfM4k4nmczUpstGpXapAIFNnJIBBaymTAB25TjLg5+oyOeS03uAM7UHf00PebID4gAIAHolZ5Xvg3mMmqaSAAe8WfawH3nEGS4R3qpVYTU0KZZj9EkHUJkm3+uCdfKsyBmq0WWVbShAPhYE7ifcbwYnGSIyfvAfhGR0M40rGlY9Lfp4mOPONCKVS30sv7R/vIt78HaqDvwoApE6AdPRgCsmdRtFrYsZTIrWqOGkKCodgW0jS7gEEjpe3XrhnFrZghK5X5fsCuztD5pNgJ5+vfBTgtdRk2TY6RExsbCJ5iDOIW16itOm0AgFgokibkSfdO+LeTyldKagU5LKS3iG5ZjBg2sQY88ZxDBSd0mV3rKzUSGkDMUiTy9MTcW+OAnFFJZQN/wAJw5ZbhrEJKaSHRidU+jURoj2H4YQe0lTS6gfpfbGFGeOUIpSVc+iDnZlStVGPJ3P/APNvuwzZCkztTBUq+iuWXmpNZZFp52wqdlM2NAEkRVEeAv6VNwf+KouoMiNhMjBLOZvVXEqrHu3Y6ktLPJIAci5nrvibl3GSpHMeJ0IrOrTqVirWi62NjB3GPMX+0+XX8qqQoWdJhRpAJVSYAEC5JjGYomHYqcSamQnJwSGAH0baT0nf4Y9y+R1qqliATI6QYBPnbp0xVzlQExBkSD7MWOGV31pEkqylRJPNTAHsFvwwXYYtJNBfg+ay1AFa5qVFJJApFVJBgCWadNhNgdxcHDBS7Y5ECBkmYGwLVJi/mhBi33zhf4Xwd62ZNKkBqZwqajAESRJMRsN+do5Yk41lG0jVrBUwUYk6CC/eLB28Qk+Z574R7OxE1wNtT5R8nUIFXh/eAQFmrZbC1qYnqZwX7M8U4aq1HajVCjSGUilUmSwXx6Ve5MEQZhSSb45NlaDzZSbzvHTDX2eoELmJG6Agfq1KR5eRIxSHvWLN6R5r8d4HmGRO4KOW0KYenBJgXS256H7scx41w16OYqUWJ+bd1HimwJCmQBNvIeobYlqdksyakIhqQFI0gmZEkbbzNuu04LZvhTUyorUyCyhlBgEAkxIBt6jfCNtOmikYauAPwHh2qspJAuDafsm22OgPkGq0AyLqYBhveCXNhzufjhVp5ZVuFg9Qf44f+AoGo3APiO/mFODqSdnbj6Zzi4WJa9m8yUANG8C7AT7Z/n3YJr2fbTOmGUjTcAHwJr8j4gBvyw3/AJMgOrSs7TAxNTttaRjah17N8ZfYTn7PO9NgGUvIiJgfuj4Xxay/Z11pgMqtU1MZIJGkxy3BkEieRHTDOTF8bm+NqZRezsdbtgHJcIqCk6Npu6sjKBKwZIhiBB28r9cc+7bUBSzQQ6D82h1ODPMkbxaCNsdfXnjn3bes1LN61YJNNBICzzkBo1AETzjGbbJ5+lx4Iao2b5zMA0nCqNTUniwt4eUDzwEpmscy+hXZDRolYUlb06ZN43nzxYfMFqSeNpBk6WN1iwMHzEDEWd4JVZ0buqr/ADNKwUwCKVPeRG8z6vPFGtMjy4xcoNFipVaKYqUwWFWmysXAanDqSQNUmRK6TPXcY9p1X1FS6QGYAAsT4ST9AEAgDn0xWyvYqv3g009PiBksoUQR9LVe9xbB4dmK4eqw7sS7kGSZBaVmARHkRe04VyfJWOBuKVPbyFXK8MValSaoOpK6kaTaaTkkWvBB+G+LPDKtOkNPjdXckBQFFx1JJ+GGLJ9hnVi9R0M956An+0R1iTBtqnbBDMdl1NRX8NNQqjQk6ZUXa53PuthVLSy0+ly5IpaQB2V4ZTzDVgNSlXpVIm4ZRVXoNwdvPDRR4OqNKEobXUX3mPExt5YlyfClpVKlQEl6pBc2AttCgQBizWMicLKfcejg6OGla47/ABBw4QkBFRfACJLsdQJLSQRuSW+y8YqU69KnmvyenlFaoqhwxcKhAEiToJkbQVxfrZkU1NRyQo3MeqPWTcAdSMJOZ4hnX4gs/wC7VSkgFR4aUGpLyPEAszJ3BFrALq7yHUdNii1z8hvrdqlpV0o1cjlULaQHNVtMTEyKQvygldh1wRGqRZAoA1BQRe4IudgY3E+rCpn+IUMy57xqLoJCD51SQYJ1FVm5AMA267yWyPaGiQFFRXsLKHYkCOZS9usYVTetwp/HahccMKnqUn5bsN6yLi3qxDn65Wm7jcKxUdWiFEc5aBiNuLLEhbRuTa2/uvjw1NcWKxOz+r6IF/acOepqTWxT4RxCq6sa6mmymNJAAMMzEjmQFNNd+RwhZ7srmjVdvyeoQXYgyvNjG7dIx0LN3puw9IIxk3N1PmBEeWLprnUFLLqIkLqVWI66dz7BFjhWzz+rj7qsS+A8KzFJb0HBFVXg6dlVwbar3IGLlTJVRWFRwiL3ZTxOBJLTt0jDJnM2tIBqrpTUnSCzQJgmPcCfZiRKkiQ6n9Ug/Zhd+Tz6XAi57stQrVDUbNgFokLpIsALGRO2Mw7uTPpH3n8ceY1sGlHMuLdlVzOZar+U0qSOdTd4WZw0DUNKqSbze3PbBjhvY3hlMjvM29Q2JIDUwCOgFJiY/WH34Tu0Oaqq7GWXxn0dSqbDYTtIPvwG/pGr+cf94/jjpi1RLc+gOD9mOD1n0UgKjmT43dJ677+rB3+rbIRejQXzXWT79QxxHsbxJ0qK8n0ZBN7rI5+WOv8AC+N5SnRAzGf79jJJOmb7KeUDpHPFoKLRNyadF0/Jtw8GdLHawIYD2VNWKOepU6CVKCJTKo1OprNNaZKysBzRVAYYNcRIKgyZwY4R2hyFYMKVQkjdQI36QIPs6Yrcf43wsVR32aCVEGkoG1c58QRWhgSb8pOC9MdzK3sbJxPTpGgw5YnchYg+LWxiQQOe0Wwi9vqxatSYoFlCB56T00iLnz5HywYzfHdJimVq028SVA0hluOQ3BlSOoOErt5xhn7khlUjvBYat9BAIkmLbxg5pRlCkPhlpmmzSnhu4TxRKOX1PqjWAAqlySUFtKjyPuxy/IcSzDEkkaUUs3hGwi3tJA9+DtOvXRlFRwo0d46qPQBHhEzdjK25TG+IY4wf65V8Fb/b1O6fVyx28cbrxdL9zp4rKQfEPfjSjnEB9Nffjlr8ZqjZgfYP44O5ftW9KktM0gapaWdVUsF0khVVrTZjy6Wtj0I9N0zi3qlt5Jfk45e1+rUkljjv5t/geRnEOzL+8MS0nB8x5Y5lV7f1NQGqsLwdTqoHXwKJ/vYKJxbNHmtVehU7b/2gOr2zjnniwVcJP6f+HVD2lnTrJCPyb/n1H1qZB29+KdbI03eWRWZbAkAkc9+XswCYnNZX5mqlNl0vpJhmAUyuoWBmLtYkct8FsrmRTRRVqJqCw3iAE3sJPLb2Y5smOWOVM9LD1OPqFtx5+PwZbpoBy99/tx5Nz/rgLnO1tBMwlHVqLidS3Vd94udjt5Ykq9pqK3ljG5CwPexGJ7st22KPekEMwrnQEJAFRS190GrUPstiLiPF6WXVe9aAx0i0/Ach188DF7ZUT6N/2h904DZwPmKmqpUDqCStIU/Cs9PGCTFtW/qx0x6LPNXGL+xCXXdOnWtfO/2THZGt1B8sD6T5k16ivQK0AganU+vtPOCLtsPDAncTVPEK7XEL/wAr/NU+7An+jM5rL/llRjpITUfEpjw+I1DbkfIkxODLoeoS/T6HPP2nitaWX34zUOc7hUBphPE4uQ2kkqYsCLArvi09ZFJ1PpHOWAgbnAHIcSqZCmVr0C9NmmSQ9MR6PgMDV5m55c5N8N+VHLiP93o7x4EVTaJ9EG9/txF9LK6bp+ZP/kqV1fzETP8AEDmahLPCkfN0xMASdOorzvJMeW2Ishmu5aqKbUyhRgw0BgwkEK0ga5IXeR0HXt2W7eZBqSu2sBpA+ZYiRcgHRBxpU7ScLq70Q/mcuOe3pKOeCsdKqs4Z5XJt3ucn4d20zKlAndIYk6MvRUeVhTFgOs4deBdvMywqvWcNSoUmqv4UWYBCp4VF2cre2xweHAOFV1qOtBlKDU+gOpgTJgHSdjtiGrwvILQqU6L1qGru6rkTrZKRLAIWm+5AF5g7XxkqjVOybtyu9gX2U7R5jOrWAqLSVtJR4RR3gbxrAWWDK1zeCovJu4Uuy1VqempVRiNjotHMHbbkylWG0kY4XxHidSnUq1NdQQyqmtiSZLMWZjuxVWJbcl5wzcA7WZh6bB8/UoGlPOmVYafCqhoIOpX+tuLC0rqSVDq7tDpmvksqMTpzrBSumDTkxEQWV1n3DFcfJM4zKV+/RiiqAullJ0KFHi1He5NvLzwmUO2mZJGrOVr7xUA93hsfZi8e02Ykf73WuAQO8PPlIHsw3ZJ8meaXmyz28yPd09FZGRpBpuI0yN/FeREkgX2sLYHdjsitNX0mo9Wt4lQ+jEkhBz7wgzq2Po2N8WnpvnkNM5xjfZ6rMJBEGIP6QnzwWo9g6gBJKEQAANfhFxbQwJItBnltiU8bjulfwGjO/IGniVQ7UW/vD4RjMWsz2OzGslMwApMjwk73354zAWGfgbWjlXangdQ16gRZ8U8htqA5/V0n24DDs3X+pHtGHPtiCHmuSJ190XkAwfrLcgStpMA2jCmlLUbaD5qHYe7SThovYG9hDgeQek41iIQjfqZ/HBqsVIub+uPicUOH5BRGqiWPVaFSPKxTBHulUWytSPLKn/IMWhKPe0Snjm+5kWT4z+TKxDoCF8IU/SggHaSSYm3uxW4NwCtWSo3cGoqQWaSIO58QNvOTHXAri6fPowpPSUQDrTRJDE/hh94V2mrZbIhVaKYBqgI2hmMwdbQQfEZiLqFGJTd7FIxcRc4ezJqorqI1a0BUswkEVEgCQZCXjlMSYw79muyC5i9fLMC0Sz08w0+lsxAVBcejud9sVuz/AMoVagKcaKaVJbQEQCZi8AFibHrv0x0qj8peTFJWrVVp1CL0xLtbnCgmDyJwUvE1g2j8mWWQHwKAYkLTci0xIESRJuZN8SN2Oyib0XP6uXb8MWG+VnJfR71vVTj/ALiMa/1r5X83X/dT/wBzHRCc47RsnKEJbugLnchwsAq1JwehBU+6D8cLiZfJ0Xq1BS702NI1jOmAbQLG/QC3tx0RO2uXzCNqy9ZkUajqpoQB19M4S+KcQoPXhMuj0iogwaLDU2xgrDCN7iDPMjFO1k1UrJuEY7xo2yfFKKmKWXRmLM2oouq5m7ACY6m/ni+c/mO6ZVp0gGVhp1qq+IEG4nrjmtbLOXYw8AqFJBJAAZ2vG/orqHOcWMr2krg6TVZYItbVHOW06ufXFMbxuL1X8vO/wyU3kUlSXzv9hi4L2Ur5Ur3b0mXTDFyQfUAoMxAuT1tjfjPZNllsv84JMJZWA5c4Ye4+WK2X4z4GL16pPKK1RTPqkTvO30fOR4eN2V9VSB6YNZztcneQCPX65wJdlprel5lJLLqt1v4WUuzmQzGbzb0WmmiDx60HzfIG4BBgQBImRykg12p7OcNVtC16lOuogOza0GkFgXUiCN/RNp2tGK+X7V5iizSrSYDMG1tF49LxAelt54zL8UytUw1OnqJ+nTUmfaMfO5Zy1tRbUfv8z38PSSy09Ub/AL8BWr18rVrVTIiEFJArKWs2qCqlVYnT6VtuUnGnCM6VBBrhSCQEZHJsYudBAPly5neOhU+G0G/4eX/6dP8Ay43Xs9lyZKZUHrCqb+YIg+e+PQxdfKD91tJ+BPN7Jde9JX5ixQ4r1PtBH2R8MEDxCmVYd7UAIENAEGRz1CB18sN2R4SqiF7ho560LHqSxJJJ6nC72wziflFClVRmoItSrVVdMPpUhYZTsp3vInbbHpR6tThs1f8Ae88SfS5Mct+PFO/sn6gvPcbVxp7wVVIYEHSZk+EEd2DYXkMYsZ6L1Ls3SMkMTc37tRIYb3XzxTp5ehVWiKT1RUNItWPh0ioNAgKDqA8UX3sQIOLfChWWrpBpuI3ImTbkOfqxxTm27k+Dox4m/dhu3/e8izZTK6bqbfSG3T+zSb43y3aoAggBSdtBqQ3KfGvwFvLBduI1NjTkj6PdzHs1TjEr6r9wnr7lT/jnG34Tf0ZtHjX/AGj+Ri4M9ZlapVapl6Z0q1SpTYo4J2A06TBAG43scVszxqsuV/K3y1B8sCqqWYsd4WEb1neSBaeZ04bxtqQ0iilPWCNSo9PladDFTeLMOmxjCH2gquB+TLqC0mIIZ5upIHhA0raOpO83jG1zulb+q+e/JTsUo6nSXxT38NjrPZztZl6zinVytKmxCkTSUWIDKbrzUgg9DOHVUyW05YnoFpk+4CcfOdHi2aZ6bOZZFVUsrKqL6AMyvUgHmcMvB89XZpY05/TCj4KNsWjinNfp+xB5IwdWdqRMpFlSNvDT6biQvI404hwvL1kKszp4HEpqQgOuliLXsd4McsJHC+KVUj/6TznWZ9uggH1fHDNkeK5hn8NTK6SfRnYHl6I2w0sE1z6GWSPcc+7ZZLL5Vnq0tLA90tHudIWmKY+cFRQdWt7kGIMdRivS+U/O/k7NRpIqII7woWAPnUZtM+QE+WDvbDJhu81Gg7G4TUWUst1mFEA3BvzvInHNOPflLE98QUELopL4F0+jpRVCgX3FsJLHKHCbT+IYSUuXudAyvazi1VFdJdWEhqdFWU+piknp65xmFbh/Ea60kFOjSZIlT3zne+4SLbW6YzHP2r/1Ojs4f7eosN2mqVwprNT8Gp11ILQORgkkgQJ6e3DNwTjYcAVJBgHnsbg35RfCLVqF+8Ipr4gNOwKhIBMdSBfbc9cXMq1Tu9ZALatEQBpAGoEKsbaWE3tPO4lPDGRfB1MsG9WdMovRa+qfbP8A2g4np1cv9cT00v8A+1hI4a+YIgK5Del4TfrNvhgxl8pmptS9+gD3EjF10eFciv2v1MnUYr5Jv9xpoUqD21G9tqkHy/siMUO1nZCnRpMKYUVHQWJZQUYgkqpAXUItAEeKxMaaNLj1bJmWABENA0ueo9FiPiDjOO/KyMyaRbLzo9PxiHB3hdJAnzJw3+PhjvFkp9fmypxnFfSmA8xk81V7vRmAIp90LlfAY0JtZRHMjzN8GMn8ledzFQsvcaPD4u+VhZQNk1HlixwTOcPrkKKlVGO1OpC+wMFKn3jDLQ4HlxMd4JsSHYW6SsHG7O90R1dzZWyvyLVx6WYpD1KzfaRgT2x7Nf0eqJ3i1KjqzBtOnSFZF5ublnAFvbh4PaDQqqcxAUACWk2EXY+InzJJOF3tLxzJtofNN3hkKjqCzqVIcAFbre97EjnGHalXIuwhZXiIJK1DDAkRztvM+YwVpJTY/TPtH4YD18hlWzANDMVW1E+CpSIbmbOLH2ge3EeRzW0gGw3v9uGxJPakJKLvkZqWUTl3nsZfwwVyvZfvUZtNZkUSSSCB77+7C/la6/m0P7Iw9diszQ8alStRlOgrK8ibaTY46HjSVpIdY/MVEGWo1BSrI3d1AB3liSZtEpKgEGQDPrGNOM5WjTdQtMVKTOraqbEt3YPjR0eIduRFoBxfz2chdTQwkqQwBuIg33MRfzOB1bP0XVQ1O3hAZYDE2mVPhN5EkzaeePJ6hzhkai9u9bev2OmOKLipJb8cvu/IH/pNnzlZU0pTIDOhMErT7tgBe8NqMCZ8RPXF3IcHzfc0Xr01NGrTV1fXqaG0EGCSwMugItE9Bi0yU2+kGgQQbEarXDDnfYmRi6ufCoBXqVjRpKFVKeg2BXSArQxuEAEnYdBjjnkTi007rb4mT0vbYF8Q4y1CuyJIUBbAKCZUG7d2W3M741XthX5VqyidhVPtFgMNOZ4FlpLVELMQJ1BB7wacjEGYOWpKdNFEMEjwqdvIAT6ueJYev6ZRS0O+/ZfkvPFlfNAnK9sMwQ0ZqoGnw6qhJgjztaPjglni2dydZXLNUVVzFIk3KgEVUB3IEMBvcr5YM8M4zl2AKUkMgGCGBAPUE2/nlgxT4pRB1GlTUwZIEWsT9g92F6j2hgaaSp/Dz8rNjwTTT5ODpSSgdYsBO+0Eg+u8DFrsxmUbUwOmGtIgkGJuLbxvPr3xX7cFIIoqyU1cAhqgaCBMLYNpBMXnbc7AHw+u9RFo09IctoHIt3pA38jHsOPUxqOSFyDLKseRSxo6GmVQm1VBfmYwRy3DBEitSPUiotp6ywxz582wgkEahIPXkY9uJ6PFKcS3e6oAgFYPXxEyL8oPrwVmyePoPLD0y4i/qzo7cFDLAr0ZG3ip77iT3vWOu2F3tT2eclaytSYsopuoqLOqmNFrwfAqnfed7YW8txR2MLJMHby3xWz+daqyrqUXkFtpMeR5DAjmya9XyHniwdi4q+b+ZSqsaZIbwkc9r4J8H4/XVjphgFdjqloCqbjYqQYIM7wDIkEVnc01Ku9NyraWI1KNIN9wIHhI2sLRgvwXiOXD6np6xBDKuYelINiCe7NomRJtOOuOeSdp18DzJYotO19S4O2Vf64/dB+2cWcv2vzDAnvECrGostO0/olSzepVON34xkBYZDLftZyufjYYp1+Oqv8AYjKU1+p3NKrp/wCZXpu5Ptx0T67JXJzLp8d7IIDtjnFUVA1MLcg6KAmLGFZQW2NgMCeN9tcxVpMHKX5ilTUi4NmVAR78a/7Q6rOcqVMSPyegs3Fi1KmtRfWrAjFniXaPImnpGRy2oESyZiubDl1g7G/O2Jf5U2h+xh/bIKGcqBF71nLlVJPcI9iAV8RUknSRM3xmJctxPLBRHDssw69/mr+5sZjmfPP3/gqn/a/konKqxJEAk8rbzy9pPrjpizRY04BVXUEGKihha86iLczv1wKq8RUKxVgxW8fzvi9wpmrBVUEvUGnSLatUqQCecGQcc2lvk7lPTwMNLtnRXSArzpViCVMTyBRiD7biYNxibhBzdTva1DvKtNGRmRrkq2owq3nww0LeBIwJT5PXYUagCJRNNWf55dYFy9mKySLaUmLWnc5nOM92cuyTTVKneFrAE+LxAEjUVZiBfb24fsEv1bfEefWzk1W9eH8A7jHah/AVCbGIqGLwZYIwJgARPn54EpxjU7GrSpMNNhpBg9dTAk+qcT9tqIWuKyKiUa5d6WkgyCFJuEWRqYgbxESYkjOG8OGYfuw6UzE6qjEKI9IeFWM7R6j1xOndIZ5m7cwnxLtEvg7mjSpMDJKKBMbW23jFZeKjUSxBEXQnSBEiACWiI2viXOdkWo5hUNalUMA/Nh2F+R1qsczF5xDx7hYZ0Ymo3gC+iABpJAAM7QAeXwnDu4upE3WXdUU+0na96tVjT+bDHUSrSTIB9IKtpm0DzmMDuB8UVKymopKzDFY1AHcjV4SfI2OKnE0HekWAAUdfojFrhKIoBcTqMKTEAjmef3dcVS2s4ppK4nX+C8JSlTp5pAlek4OkmiocKGfcgekFNyOjC8SW7h3E8sVEKi+QVRHwxzn5P+MGnV0Ek0q0hlk8gWVlsRqEAXiRO+2Kubz5NRhT8I8REmLAE7crDb/XDQs8bqP17HYk4lR5R8PwxOvFaexb3n+GOGU+NVhs2LJ47W/0n78M8qTrYlBTcdSTo7dmTTq02UMragRAN7j1WPQjnjjfbzsw+VGpGPcBjTg3NM7qGIAkNcg8tsTcK7Q5hG1bxFiwE4ztF2oesM4IBV6MlSW9KloaRA+sDuRbzthJpSR2dN1E4TXgznmZ4oQf7RpPPqBaLYnyuarVPmkNR9UQoDEm/IC87C28nAJMzNRSQLMDEee3mMXMvx6pRdu6hQTsRqgAyBJGEWNbHryy33HYeD8IzyUVV8vXYU1ABKnURaPDGrnG3Lyx5nMjWcAHL1t4/sakxz+hztjmo+UrNzIZB/y1v67X9uLeW+UjOOdOuis82p01Hv045X7PwuWq39F+Qyzzfcq+P8HRaOSqpcZasLfmnBj1Fcaceq1Vy7r3TK7o4SbMTBnSJknTJjCJxHifEdOopTZYmURGtvJ3t8MLQ7R13ceIT5Ii77nwqMTXs3Deq2w/5GSqVDJT7I6kVq7NS72ppqOYhBI0lyTCSZMsQCJi4gheyWX/AN6SKT1SHBQKInRLTMjoGt0I54IZfN1TRX5yoqs6K0lQKikltLBbiYLBSYMHnizVz3cMlTnTBYevdfedPvx68IRnF1wjhyZp45q1uz3Ods8s6gUOHUBU1AyaQjnIIm84rVe1apBahSpl/HpXL0YAMgRKzy2xp2Zah3IWshhz/aI0OlyA2k+F43huVgRihneIZnJ5ipSchirEEMoZWH0Ss3CssEQRIIxzSanLT/HodelwimG8t8o9NSNWUoPCxqahRmZJmNEGRa87Y0zvbbLu/erlUQ2B0Kicm+iqgdDbczgDxbitCvSGmiKVUNJ0gaWEQb2I5Wjrg12c7IB6DGurKzNKciABvBsQZ+GKwyPHuvREZRU+fVi52h4mMzmHrDUNWn0jLGFVZJ9k+WBmHyp8nSnaqw/YB/xY1/q4X8837g/zYXWgiXWrhgoCKsbldXi9csb+qMMOSbIPS7ttVNz/AMRhJnexBIjlEC3nfBT+rhfzzfuD/NjP6uU/Ov8Auj8cDUjCrxfhyUmXu6neoyzqAgSNx7LH2jF/gfZ5a1Jndqi+KF0oWBgX2U84wdHydU/zr+4YL5Hs+aShBUYoNhGk/vIw+zAcjA/hucJpJrVNWkT4qq+9VWAesY9wYPDB9ar/ANV/82PcTpFe1kciLYI/0wyGmaRK6VUcj4lJuJHPf24aeIdglDEKxpn6rCY9VwftxWHYAc639z/5YqpxaJ8FfhXaOpVYHMV6mlAERFgDxTEiwCiSfWRjd2oI66qoPi8bC5Kkwdhtp2AviyOxK05ZajMy3A0gA+2TgXk+DPXr3VtM+JhyW/M2nYY2tN7mS8A32u42mZFMUBekCxBgSdQYkIB9tz0wPWqjQSqzEiQDvynBTL9i6SEFXrBusrzEfUwOrcGVTpSpVdQGlhRDKCpUNB1gtBJnTqjzvE3vwUU/Eq8WrFEDJAuJge0R0vguGXuldkRg30zqYk89jEjFKpwGq6PoZGp2hybOCYlYk2Mb/HF3hlJ1UZbvqMjVy7wEiDAmFmS1txBwko2ikMiT5FTitBe+YareG8ciB/MYPcEyVMVFoPTZy7LqEeIbGVjYhZPnztiSpwIVatNKepnqIGYHZTBMA3swWRzhlFzONcjwzMUKxOg69JZVUiPq2g2E2OxgYfX7tLmiUkpSt8WRUO0n5HVIVabsDPeJpIO8wWSeo3teDj1flCfWrdzTGmZ0KqapEQxVRIIsRzBPXGJkmZFCZQVdSgux1amkSNHi8Bj1yeUSCJ/2WzDXSkzIbq1rg7HfpiqaI6Iveg9/WMP/AMTLj/lJ/lxPku3QqMQaGVS1tVFIJ6TptPUwMLY7IZr8yfev+bG/+xmb/NH95f8ANgNRCoqqGyt2uqUCaj5Wmqt4AvdqFYgzqKxDdQTMYJ8N7T1K9EumVykEsjKaSKWBAnxBPPqDhNTspnXQIwOgEEKXWBvsNVtzh14Bw00aC0yhWJJ8QaSdza3ltywHIyhFcI59meyWYBtTY+oSPeMQf7L5r8y/ux1xcsIxsMqOmBqYxyIdlM1+Zb4fjj3/AGTzX5lvePxx1/uR0x6KI6YOpmOV8My2eomKRI/R1owP7BYj4YI8B7MNRc1czSsoMBtDLLWukknfaCPVjo2nC/2hqU1K0kVA0amhQCB9ETHMhj+yOuNb8DchThXY9amUr17Oo0ugNgoUsHO8AKARe40nATK5KnUWiaihx3TAyvgDB2eGJ3YrBDWBuBMDBfshmaqa6aOFWoh1rq0loUmx5tvbpINriXN5AvTZUIRnABaORInaOUj24pLVFNJVYlRm1J9xxuhmmnSGKqTJA8+mOnZfhRenSarTSundpp1ae9pggHSC1nQEmFYgiYBHPmekU6zaWDqrNDgRqAJuAdpH247DwUg5aiR+bUe0CD8QcaUE435jqbToqDgeWJtTpT0NMKw9alRHskeeLOX4eqCEVVHRRA+GL4GNSg6CfUMTUTNp8EIp497vEw9uPDhqFIe7xhp4kxrONRjTRjCuPS2NScYxG2MxhnGYBiOnmgwC1ZIGzD0k/EeWNczw0oQY1KbqyiQw9mx8vtxXE/z/AKHE1KvXUEAUyh+iwcg+YIIv5jHG4uO8fp+CqaltL6noy7c0b3HALh3CYLOhOtKrDTPhcDT4TzE3EjrtgvXyVbSCr0hPMKdQ/Zdj74OKeQpLRRlevqkky7CQTvHi57zvbDr3t0zXpJ+JZpfyZqlEMAyQhbcFtKhrSDDMRINyh2wu8XNanWFOiagVSipppyFBEESAS2wJ5zsMG8zmqBoGiKqqNGhYBIWLqQAOTQcUW7X0wJ0nvvqkeEN+vMaJv1gAWti0YtE20wAOO1FDZUdaiSNWxJJHdldQ+kNhE3FsEOGcTerSK+EgKQAqmVAI0kBSNiAZjeBBmcW/6Xo06dLSpLUnVy8KGedQqmReTqYx5AYI5TOK8uiESGAeRc9Fg+Ikx5CJMYaWwLT4Ncrme8pvURCKp0MxXYFQCkl2AAK8gIAPMbkcpk6jM1SoyEVFGoEksQixpEPK6iIkMYDWnHuWqHSAKMQAo1MuwEDYnli0KreQ6bn7xibVjJ1uU8rSAanUU+DQrabMLiReNxPLnOLHC8ropU1O4UT69z+GNcplNAI1eEkkLpECdwJkgb25TYjF4HDJAM0DGyoMeTj2cNRrPQMbRjWceFvLBoxIBj3EXeYwMcajE2MxGGxmvBMSzhQ43wd2r1aoB0Kyu5bmO70jRa4UwY+/DXr88B+03EAtPuxdnj2AGZ9sbYfHBykkieSajFtljstmg9I0Q2l1PeIAsh9N2VxMNaSARyF7nG3aTiwo5apUMTpKJChZZgQsBQB1YnoDgBw6lUoPQewLEFSQbQwAkC+xBtBjbFTtdSr5vO/kqr3YpTIJ8IJALNPMAeEDeB1JxbMrqRLDLbSxb4b2WqVstWriQKYGkR6cXeP1Vv8ADDr8n3EDUyxUkE02gdQCJE+3Vg9ksuKVNKaejTUKs9B19dz7cKPC8qcrxI0VgUqt1v8ARaSvsVxBJ2AJ54it9i78R2LY8L4yrQKQGBBIDQd4O1uXqONIwoTYvjUvj22PJwLNR5JxqTj0nGhPngWajwnGpx7rxqcLqDRqRjMRtHQ/HGYFgog1Dr8cYwB3+DEfEEY8xmAGivV4ZSbeT+233scQf0FQ5Ej1OPvGMxmGt+INCPBwChzLN+2PuAxIvAsuP+Gp9bE/4sZjMK2wqKJqXC6C7U6Q/ZX7TfFumijbSPVA+zGYzCjUSj1j3jG4YdR7xjMZhkajcMOo9+Ng46j3jGYzDJgo2DDqPfjbvB1GMxmGsFGd6Oo9+M70dcZjMazUed56sehsZjMazUZPnjz+d8ZjMCw0QZ3MimjMYmPCInU3ITsOtyJiBgdwrhZc99WuzHUAfgT9wjp6sZjMU7RxhS7yTxqU7fcWeL5ItTZtbHSNQBIi2/Kdpxc4hwualOvqPzlNKoEKQGIAa8XOoNeTvjMZg6n2fwYNK1/IzQfrfb+OEjtZ2nanmCiTKAKxOzfSjSw2BOMxmIx3ZakG6fbaiKKmxq6FZqc6d9wGaxI6CTgpwjjqZmmHp25FTuD0xmMwWtglrWTzxmnq2MxmJ2ajWohHMewj8caUqpRgykqw2YGCPURcYzGYzAatVkkkkk7k395JxqcZjMawEL1ADcjHuMxmMaj/2Q=="/>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xQWFRUWFxoYGBcYGB8bHRkdGR4aHRkeHRgbGycgHh4jHCAYHy8gIycpLCwsHB8yNTAqNSYsLCkBCQoKDgwOGg8PGiokHyUsLCwsLCwsKS8sLCwsLCwsLywsLCwsLCwsLCwsLCosLCosLCwsLCwsLCwsLCwsLCwsLP/AABEIALgBEwMBIgACEQEDEQH/xAAcAAACAgMBAQAAAAAAAAAAAAAFBgMEAAIHAQj/xABNEAACAQIEAwQFBwgHBwMFAAABAhEDIQAEEjEFQVEGEyJhMnGBkaEHI0JSscHRFFNicoKS4fAVFzOiwtLxFiRDg5Oys2PT4jREVHOj/8QAGgEAAwEBAQEAAAAAAAAAAAAAAQIDAAQFBv/EADERAAICAQMBBQcEAgMAAAAAAAABAhEDEiExBBNBUWGxBSJxgZGh0TLB4fAUUhWS8f/aAAwDAQACEQMRAD8A5x38ssn0nACjcm0kzyBJUdSPLE2aUMLzKgFTNvFG1+YJMmZA36AqzmZBNoAN+XP1nfE1TP1GEMevK5ne/U39eJNoeMKDWRrEoCZPhmeYgwQLcgQT5HF3PUNaOI3DAQZll0ggDzY6Rc7Hphep5uoiykyDqHO+x32kYMZbOE5eVmwBFgNMSJXoYMCNgcCLFnGtwgKIBBABSSAQZBOkVNIHmCwG91IjFPN1m2B+jLNzEAtoE7EDTJ6tyjF7iGY7qkWAACHVEAAMJ7uALf2hTb9Lzwv/AJU8zzknb63pcvpc+vOcGboWEU9wgmVMhRuYNixJYhiTanqm3TYTPLE1DLanU2N6c3gkVNB20x9IA38xzwIOabosdNAgxsYjlJv5kc8XMrmmABtKwNh9GNPLlAjpHlhVJDTRrT4dqGufE609iT6Xh5LbrYNv1xb4Xw9UUJJljT6idVWojEggbqBvB9WJC5D6Qo0MgFgsRJMaSIIG8eQIuACJ4dmXFXSxDCmzLZYnSzFRcfWuI2vioiaGKpnW7pSAVDKhDGQQrEwZNOJgT4QwE7ki9TMOtRRT06UA1mCZIGvexknSxuRyvO0NbMNEwAXdnMKBsxCbDexaf0jiNKzCLDw3U6R4efhta97YjOauh4x2sL/lGpAConSukhjIl1Q+LRNtQNgQYPTFVMp86hYDwtVQwxN1IU7KtuYPTcDbFWlVIkAKNtlAFjItHIi3TBamNT02EAHWTYbsA0+8P68GMk9hZKjzNZwKXSdCqJd/qJsYndiTpG/wxX4BxZMyzKtIJSp2Rdzebt52+25wB7Z5kqSk3d2dv1U8CD3h29uLPyfVQoqE2Erf2N/H3YqkKlsM/FqBVIoqO8YgSAPCN5PTp7+mLpyCdBPPfn7cQ1M2jGQy9fTHkJ3tyGN8lURF0Bh5eMMTc+3rhafJdyi4KNAfjFVURWqf2SqTp51G11IT9UAS3swBp8fNaoveKu/zcCw/RifID12xb7YsW7kcu7Le+q8/ADCvm7eidiNj/PTGkrdE4pVY/UqveCDvsJ5T576TtHIxirlKI01rC7NyEj+zA8+uIchmQ6qZjUBP7Vj7iZ9mCWXp2qGI1Qfae71f3g2Ex3VMnk2dlmvQBq1TpHpi55fNphY412k7uCkF2Hzc3FNNtUH6b7+S6fOWHi9AlqrAt4aiswDadSmnTDDod9j03GEjiWYXubyXdmgx9FWNiTfkoA5RvyxdoSLCnAeMGpJMd4PSIG/Q+/BrvgyPP1Wt5xf4RhD4JmNFZejeE+3+MYbw3hYdR/A/A4nW5WXBZzCCmGLeFiTB+qBdm9YUe/rhZo8aLN4VAphgq04tHn1bnPXBHtbXIpgzd/D7/E0x+qmF7hot+0PuwWtjQ8RwpZiwiII/0/nliejltTmwB0giQDJlo9UQcBcnWtpJ2P8AEYPZKlqWpv4lEX/RYctrkYEELPkA8az4ViFMFhY7EJvTEzImdRO9x0GPOD8QLLBILLveZHKcA86+t6jTubdANQAHsEDHvBn01hcGQQY9/wB2M1aKJUhxrVAyAWnVT/71G+PdHzwAMRU5W2y/8cVssZZf11+0H7sEKX/1Eb+N7W/MoJ+zFIrYg+QNnstVNRtLJE/SAnGYGcaqzXqcvERE9LdcZgNlFF0RCmfP3nHq0j1PvOPfy1Y9L4/cMa/ly/W+OOemdFlgsVEzB5E4k4dXYK6qV9GdjeWXb28h59MQNnFYCDJ5fZ54t5Osw1GZhDFuduo6ThoKicmE+0eSY0HiWIZZ6kA3t1BM25XwOCb7/HB7j9UrQbTMyF2LWaQf7s3wDFforn9lvwxslugQdIjemTG+PKVbSTIY7DYn18sbtUYm1Or+4wxqAxPolfIj+OFgt9wzewVoVNQp+E3Ci6nmTO45fdiThlEA6hdjmKh2+rq3HO8HGmRqHUFJMBFjyJZ5IHuxJwzLkOTYfOs0R112xcgaZymS7QNrW8rYhWkehxYzKuXMU5EmDKifeZ+GI+4qfm/7y/jjka3Lp7FatUCm9rc/L/XBjgeYV4E7BtvK/wBhj24HVKDAgsAsj1/zyxc4XK1KZ5aahgbco+/F8aRObsVO25JzTEzECCfVf4k4E5KuwaFZlneCR9mCvbTNl8yVMjQAsdCRJ29fwwKyI8Y+/FXwMuBpyOaZQdRc3sfEfjhl4Ky1IDLO3pDpqB39mFvIUz4hcRB989fVg7wVNNYSR6APvY+WJx5FkJfa2o/5S4YnSCRTHIISSAPKSfjgKFxf40+rMVT+mw9gMD4DFSL+0YoOuBpyDMKagLsOTLFvbhsAAV7QJXp9YEzHmcLXDqQ0IOoA+7DNQqFkaTJ70T/1EH8+rCxJZCHjKVJzOhVIYhfETaaVOfZ9mEvLZA5ikpY6QuqCLkljqJPLny/jh94rV0U804EwZ9cUaX44RuC5/T3dKJ1EmZNt9hHl1w8wQ4I6nZ0INQYkiDtbfyvi7k6rTcrABNtU29mLvEX00mJHQfvECfZM4qZRFKuf0cKmM90X+0vCxUFMMSAASI8/WPIYFZfhgpiBJlhvgr2prNTKxHoEi3mfPEBU+EnqPsJwJPcK2QPNABiQ2nyibD24Z+EnwETsinbqrEerlgAgmY3gfZP2HBrKKfHHIKPLY/6YZbCvcU34T6WkmG2mJAmRtjQcJ0GSTyFj/A4bgmKnFGsF+sRPsK4nuu8pqspcJokVFMsfEo8RHM+S9MHaA11QVYiXqXEckpDFLh1Il1AF9ax9uGLhPDia0MAJNaPXFIcuk4siNWzn/Ewgqv6W/VedzuuMxrxRQaz/AKxxmFKrguDPP+bA9p/DEFfi9RfoL7z+OFonEmW3xPs6KbeAz0cy9SmxOkbiBP449ylPw1D0X7Z2xHwsTRPrP3Yt5egxV1USe7YwNyAGY+4AnGjsTkwtx52WlKEatY3uAPGTgCeLf+tTwwdoqZ7i0+n/AIXxzwZGodqbn9k/hhnBM0Q5mOMmPDVUnoFn/Difh1dnkuZMgCwFr9BgJQ4LWkHu2iemGDg+QcAgrFxvF/jgKKT2GknXAUyVGapgfQT/AB4ucKG36z29WsYtcK4FVaodKF/CoGgFtpmygmLi+L2U7AZ0VtS0iyeIWLAqSSQfGqg2MWJ88M2TUWIXG+MaXqIr1QwdhYwAZO3i2wLo5uqS01KnLd2/HHRKvyPZyrWqO1NkDOzC9M2JMb1hHuxZy/yNVQfET5+Kly5R3hxOq4RdISch6TXJsNyT9pwzcPX+y/Uf7VwwU/kadWOnM0gsfSudzNlEQRHPBGj8nDponMUSFBFg959mHiqFeKb4RxjtXkmbN1iBI1C8j6q+eB+Qyp1wdx+GOv8AEvke72q9Q5ymuozApMYsBvIwmcW7F1clUXVDU3Pgqr6LWNv0W/RN+ki+M2x3ilGNtEWTWC09F/xxg/w2l86D/wCkv2nAbL07mOiz/e/HDTwDhj1asILiknq3N8KuSDVnLeJ05q1P/wBj/wDccQdx92OqD5Fs27szPRUMzH0mY3M7aR9uLtD5DX+lmF9if/I4PveBXYTeHrZPWvukYYsmnzbDrWH/AJEw00/kgKhdOYAjmUnbawK/acWcv8mFZTbNIV1aoNGLggzIqTuAd8FJolKGrgUOPLOXzluv/ipYQOH0D31GLGHv+9jvVTs1QhqdaoauoCQqWIsL6QBeBcRtj3L9hskIKZYSNjoE/FzhpO3sXh080uDkXE0+ZIMMQUnzhlJ+zFfI0yVIC9Nh6+nL8cdsqdnaYFhVQeVbR/hPwxulfK0oVnpKeQfMFp9YLicKrG/xpVv6nJuJcDr5lop0mY6SJMAbtHiaF6c5wSHYPNtp8CCOtan0PRzjoNTtlk1EDM0PIBWYfAERihV7b5cGVrhgIB0UBMtOmxSSCA5n9G5wK3sZYU1TkhP/AKss1JJbLiREd9+CnBLL9gcwocTTJItFTexHNeuC6fKjlyPAcw/IaQqA3jfWPsx43b9nQ1KdFiqiT3laDy5Kjfbhtgdlj75AKv2IzaAk0pA6Op9w1SfVhS4oJKfz54dMz2yq1HRDSpqr1ESQzMRLAC8Ab+WE7iJun874D/BHJGCpwd8k/BV+ep8/GPsOHLhCRXUxucx/3UAPswrdm2mvTH/qH/xthy4Oo71NR55k+6tR/A4YnE47xBZqv+scZj3OZxdbSRM88e4AUnQtYkom+I8SUxfDDDPwgzQb1t9gxfy7EazN+7YCPMEHA7gJmg1/pN9i4K0qcD2QfbI+/ErpiVdhrt1wpUak1wPHaZkho5eUD2YXaddV+j8V+84b+3lP5igd/E/snuyMIvd74KLOWhKgl/SMD0fiMeJxbUSAoNp3AttzGKaURbe9o5XB/jitXTSAsX2DfE+sGPjgg7aQe4RxOaoZRoYHTIMESD08gcOVTtqaPdUiS9R1EAvEy5Ucj7zAsbzY8o7O1yMwBNjUv7Jj7cOvGsqxr5Zw0BVUsLxC1nk28otjNPuOmGVqDY55zjuap0nqPQXQiFz89JgCbAJvHngEPlCqMaYp0SC4JZm1QpBZYJUDeA37UeeGXjmepHLZhO9Ds1KqgVfEZZWAso6kY5Tk8o61cuStk1q7ERF2InVt6X2YXcV9Tkrn0G3Odvs3TpswWl4Y5NN7c3jn0wMznyh5s92yvTGpFJnuwQSSDCsdRFt464g4plxUpuoKtIEKGUT4gTed4BwCrcGY92QyqFBXxEydNRz9FWGxHxwxOPUZK3kOFTj2ab/7gyRaFQXIkbJ1w38KzurLKKqCtRqU0aosSQWAYlV5iTOmzCJU8sItKsnhGokwBZG3AAPpAYYsrxrLUaNFKtVFYUkENvsF2g7xjMt0k3O1kf1Zby/ycUS5q06zvl2jSiAGpzldbECAfLVyIkE4c+GZNaSBKVF0UcgAT7TqknzOEt+2FKnqZS4Nyw7sw0CbgkSYFiL+y2M/rNmo1JVd2QAkagog3FzJ2I5YKpBnjxd0kdD1MPoP7SB9pGMGZAFxHkXT/Pjm+Z+U50qU0/JVHeMFDNUJFyBNkHXrjH7b54rK0aKTf0Gt+9U+7nhrZJrEt2zo54nTG59UGSfuHxwM4nx8+iseag7dNR+74Y5Ovyi5ysXFQ0oWm7jSqwGQSCWWZAvIBuMZkOP16lEN3psTIpyqiPIIp288Km5cFVkw4VqpjJ2qzVZVU067UySQxUlZ6bX68/4JmZqVqh8eYq1PWzN7ILnf1YwcfrnV86zac3TQTBOh1bwgm/KfYfM4k4nmczUpstGpXapAIFNnJIBBaymTAB25TjLg5+oyOeS03uAM7UHf00PebID4gAIAHolZ5Xvg3mMmqaSAAe8WfawH3nEGS4R3qpVYTU0KZZj9EkHUJkm3+uCdfKsyBmq0WWVbShAPhYE7ifcbwYnGSIyfvAfhGR0M40rGlY9Lfp4mOPONCKVS30sv7R/vIt78HaqDvwoApE6AdPRgCsmdRtFrYsZTIrWqOGkKCodgW0jS7gEEjpe3XrhnFrZghK5X5fsCuztD5pNgJ5+vfBTgtdRk2TY6RExsbCJ5iDOIW16itOm0AgFgokibkSfdO+LeTyldKagU5LKS3iG5ZjBg2sQY88ZxDBSd0mV3rKzUSGkDMUiTy9MTcW+OAnFFJZQN/wAJw5ZbhrEJKaSHRidU+jURoj2H4YQe0lTS6gfpfbGFGeOUIpSVc+iDnZlStVGPJ3P/APNvuwzZCkztTBUq+iuWXmpNZZFp52wqdlM2NAEkRVEeAv6VNwf+KouoMiNhMjBLOZvVXEqrHu3Y6ktLPJIAci5nrvibl3GSpHMeJ0IrOrTqVirWi62NjB3GPMX+0+XX8qqQoWdJhRpAJVSYAEC5JjGYomHYqcSamQnJwSGAH0baT0nf4Y9y+R1qqliATI6QYBPnbp0xVzlQExBkSD7MWOGV31pEkqylRJPNTAHsFvwwXYYtJNBfg+ay1AFa5qVFJJApFVJBgCWadNhNgdxcHDBS7Y5ECBkmYGwLVJi/mhBi33zhf4Xwd62ZNKkBqZwqajAESRJMRsN+do5Yk41lG0jVrBUwUYk6CC/eLB28Qk+Z574R7OxE1wNtT5R8nUIFXh/eAQFmrZbC1qYnqZwX7M8U4aq1HajVCjSGUilUmSwXx6Ve5MEQZhSSb45NlaDzZSbzvHTDX2eoELmJG6Agfq1KR5eRIxSHvWLN6R5r8d4HmGRO4KOW0KYenBJgXS256H7scx41w16OYqUWJ+bd1HimwJCmQBNvIeobYlqdksyakIhqQFI0gmZEkbbzNuu04LZvhTUyorUyCyhlBgEAkxIBt6jfCNtOmikYauAPwHh2qspJAuDafsm22OgPkGq0AyLqYBhveCXNhzufjhVp5ZVuFg9Qf44f+AoGo3APiO/mFODqSdnbj6Zzi4WJa9m8yUANG8C7AT7Z/n3YJr2fbTOmGUjTcAHwJr8j4gBvyw3/AJMgOrSs7TAxNTttaRjah17N8ZfYTn7PO9NgGUvIiJgfuj4Xxay/Z11pgMqtU1MZIJGkxy3BkEieRHTDOTF8bm+NqZRezsdbtgHJcIqCk6Npu6sjKBKwZIhiBB28r9cc+7bUBSzQQ6D82h1ODPMkbxaCNsdfXnjn3bes1LN61YJNNBICzzkBo1AETzjGbbJ5+lx4Iao2b5zMA0nCqNTUniwt4eUDzwEpmscy+hXZDRolYUlb06ZN43nzxYfMFqSeNpBk6WN1iwMHzEDEWd4JVZ0buqr/ADNKwUwCKVPeRG8z6vPFGtMjy4xcoNFipVaKYqUwWFWmysXAanDqSQNUmRK6TPXcY9p1X1FS6QGYAAsT4ST9AEAgDn0xWyvYqv3g009PiBksoUQR9LVe9xbB4dmK4eqw7sS7kGSZBaVmARHkRe04VyfJWOBuKVPbyFXK8MValSaoOpK6kaTaaTkkWvBB+G+LPDKtOkNPjdXckBQFFx1JJ+GGLJ9hnVi9R0M956An+0R1iTBtqnbBDMdl1NRX8NNQqjQk6ZUXa53PuthVLSy0+ly5IpaQB2V4ZTzDVgNSlXpVIm4ZRVXoNwdvPDRR4OqNKEobXUX3mPExt5YlyfClpVKlQEl6pBc2AttCgQBizWMicLKfcejg6OGla47/ABBw4QkBFRfACJLsdQJLSQRuSW+y8YqU69KnmvyenlFaoqhwxcKhAEiToJkbQVxfrZkU1NRyQo3MeqPWTcAdSMJOZ4hnX4gs/wC7VSkgFR4aUGpLyPEAszJ3BFrALq7yHUdNii1z8hvrdqlpV0o1cjlULaQHNVtMTEyKQvygldh1wRGqRZAoA1BQRe4IudgY3E+rCpn+IUMy57xqLoJCD51SQYJ1FVm5AMA267yWyPaGiQFFRXsLKHYkCOZS9usYVTetwp/HahccMKnqUn5bsN6yLi3qxDn65Wm7jcKxUdWiFEc5aBiNuLLEhbRuTa2/uvjw1NcWKxOz+r6IF/acOepqTWxT4RxCq6sa6mmymNJAAMMzEjmQFNNd+RwhZ7srmjVdvyeoQXYgyvNjG7dIx0LN3puw9IIxk3N1PmBEeWLprnUFLLqIkLqVWI66dz7BFjhWzz+rj7qsS+A8KzFJb0HBFVXg6dlVwbar3IGLlTJVRWFRwiL3ZTxOBJLTt0jDJnM2tIBqrpTUnSCzQJgmPcCfZiRKkiQ6n9Ug/Zhd+Tz6XAi57stQrVDUbNgFokLpIsALGRO2Mw7uTPpH3n8ceY1sGlHMuLdlVzOZar+U0qSOdTd4WZw0DUNKqSbze3PbBjhvY3hlMjvM29Q2JIDUwCOgFJiY/WH34Tu0Oaqq7GWXxn0dSqbDYTtIPvwG/pGr+cf94/jjpi1RLc+gOD9mOD1n0UgKjmT43dJ677+rB3+rbIRejQXzXWT79QxxHsbxJ0qK8n0ZBN7rI5+WOv8AC+N5SnRAzGf79jJJOmb7KeUDpHPFoKLRNyadF0/Jtw8GdLHawIYD2VNWKOepU6CVKCJTKo1OprNNaZKysBzRVAYYNcRIKgyZwY4R2hyFYMKVQkjdQI36QIPs6Yrcf43wsVR32aCVEGkoG1c58QRWhgSb8pOC9MdzK3sbJxPTpGgw5YnchYg+LWxiQQOe0Wwi9vqxatSYoFlCB56T00iLnz5HywYzfHdJimVq028SVA0hluOQ3BlSOoOErt5xhn7khlUjvBYat9BAIkmLbxg5pRlCkPhlpmmzSnhu4TxRKOX1PqjWAAqlySUFtKjyPuxy/IcSzDEkkaUUs3hGwi3tJA9+DtOvXRlFRwo0d46qPQBHhEzdjK25TG+IY4wf65V8Fb/b1O6fVyx28cbrxdL9zp4rKQfEPfjSjnEB9Nffjlr8ZqjZgfYP44O5ftW9KktM0gapaWdVUsF0khVVrTZjy6Wtj0I9N0zi3qlt5Jfk45e1+rUkljjv5t/geRnEOzL+8MS0nB8x5Y5lV7f1NQGqsLwdTqoHXwKJ/vYKJxbNHmtVehU7b/2gOr2zjnniwVcJP6f+HVD2lnTrJCPyb/n1H1qZB29+KdbI03eWRWZbAkAkc9+XswCYnNZX5mqlNl0vpJhmAUyuoWBmLtYkct8FsrmRTRRVqJqCw3iAE3sJPLb2Y5smOWOVM9LD1OPqFtx5+PwZbpoBy99/tx5Nz/rgLnO1tBMwlHVqLidS3Vd94udjt5Ykq9pqK3ljG5CwPexGJ7st22KPekEMwrnQEJAFRS190GrUPstiLiPF6WXVe9aAx0i0/Ach188DF7ZUT6N/2h904DZwPmKmqpUDqCStIU/Cs9PGCTFtW/qx0x6LPNXGL+xCXXdOnWtfO/2THZGt1B8sD6T5k16ivQK0AganU+vtPOCLtsPDAncTVPEK7XEL/wAr/NU+7An+jM5rL/llRjpITUfEpjw+I1DbkfIkxODLoeoS/T6HPP2nitaWX34zUOc7hUBphPE4uQ2kkqYsCLArvi09ZFJ1PpHOWAgbnAHIcSqZCmVr0C9NmmSQ9MR6PgMDV5m55c5N8N+VHLiP93o7x4EVTaJ9EG9/txF9LK6bp+ZP/kqV1fzETP8AEDmahLPCkfN0xMASdOorzvJMeW2Ishmu5aqKbUyhRgw0BgwkEK0ga5IXeR0HXt2W7eZBqSu2sBpA+ZYiRcgHRBxpU7ScLq70Q/mcuOe3pKOeCsdKqs4Z5XJt3ucn4d20zKlAndIYk6MvRUeVhTFgOs4deBdvMywqvWcNSoUmqv4UWYBCp4VF2cre2xweHAOFV1qOtBlKDU+gOpgTJgHSdjtiGrwvILQqU6L1qGru6rkTrZKRLAIWm+5AF5g7XxkqjVOybtyu9gX2U7R5jOrWAqLSVtJR4RR3gbxrAWWDK1zeCovJu4Uuy1VqempVRiNjotHMHbbkylWG0kY4XxHidSnUq1NdQQyqmtiSZLMWZjuxVWJbcl5wzcA7WZh6bB8/UoGlPOmVYafCqhoIOpX+tuLC0rqSVDq7tDpmvksqMTpzrBSumDTkxEQWV1n3DFcfJM4zKV+/RiiqAullJ0KFHi1He5NvLzwmUO2mZJGrOVr7xUA93hsfZi8e02Ykf73WuAQO8PPlIHsw3ZJ8meaXmyz28yPd09FZGRpBpuI0yN/FeREkgX2sLYHdjsitNX0mo9Wt4lQ+jEkhBz7wgzq2Po2N8WnpvnkNM5xjfZ6rMJBEGIP6QnzwWo9g6gBJKEQAANfhFxbQwJItBnltiU8bjulfwGjO/IGniVQ7UW/vD4RjMWsz2OzGslMwApMjwk73354zAWGfgbWjlXangdQ16gRZ8U8htqA5/V0n24DDs3X+pHtGHPtiCHmuSJ190XkAwfrLcgStpMA2jCmlLUbaD5qHYe7SThovYG9hDgeQek41iIQjfqZ/HBqsVIub+uPicUOH5BRGqiWPVaFSPKxTBHulUWytSPLKn/IMWhKPe0Snjm+5kWT4z+TKxDoCF8IU/SggHaSSYm3uxW4NwCtWSo3cGoqQWaSIO58QNvOTHXAri6fPowpPSUQDrTRJDE/hh94V2mrZbIhVaKYBqgI2hmMwdbQQfEZiLqFGJTd7FIxcRc4ezJqorqI1a0BUswkEVEgCQZCXjlMSYw79muyC5i9fLMC0Sz08w0+lsxAVBcejud9sVuz/AMoVagKcaKaVJbQEQCZi8AFibHrv0x0qj8peTFJWrVVp1CL0xLtbnCgmDyJwUvE1g2j8mWWQHwKAYkLTci0xIESRJuZN8SN2Oyib0XP6uXb8MWG+VnJfR71vVTj/ALiMa/1r5X83X/dT/wBzHRCc47RsnKEJbugLnchwsAq1JwehBU+6D8cLiZfJ0Xq1BS702NI1jOmAbQLG/QC3tx0RO2uXzCNqy9ZkUajqpoQB19M4S+KcQoPXhMuj0iogwaLDU2xgrDCN7iDPMjFO1k1UrJuEY7xo2yfFKKmKWXRmLM2oouq5m7ACY6m/ni+c/mO6ZVp0gGVhp1qq+IEG4nrjmtbLOXYw8AqFJBJAAZ2vG/orqHOcWMr2krg6TVZYItbVHOW06ufXFMbxuL1X8vO/wyU3kUlSXzv9hi4L2Ur5Ur3b0mXTDFyQfUAoMxAuT1tjfjPZNllsv84JMJZWA5c4Ye4+WK2X4z4GL16pPKK1RTPqkTvO30fOR4eN2V9VSB6YNZztcneQCPX65wJdlprel5lJLLqt1v4WUuzmQzGbzb0WmmiDx60HzfIG4BBgQBImRykg12p7OcNVtC16lOuogOza0GkFgXUiCN/RNp2tGK+X7V5iizSrSYDMG1tF49LxAelt54zL8UytUw1OnqJ+nTUmfaMfO5Zy1tRbUfv8z38PSSy09Ub/AL8BWr18rVrVTIiEFJArKWs2qCqlVYnT6VtuUnGnCM6VBBrhSCQEZHJsYudBAPly5neOhU+G0G/4eX/6dP8Ay43Xs9lyZKZUHrCqb+YIg+e+PQxdfKD91tJ+BPN7Jde9JX5ixQ4r1PtBH2R8MEDxCmVYd7UAIENAEGRz1CB18sN2R4SqiF7ho560LHqSxJJJ6nC72wziflFClVRmoItSrVVdMPpUhYZTsp3vInbbHpR6tThs1f8Ae88SfS5Mct+PFO/sn6gvPcbVxp7wVVIYEHSZk+EEd2DYXkMYsZ6L1Ls3SMkMTc37tRIYb3XzxTp5ehVWiKT1RUNItWPh0ioNAgKDqA8UX3sQIOLfChWWrpBpuI3ImTbkOfqxxTm27k+Dox4m/dhu3/e8izZTK6bqbfSG3T+zSb43y3aoAggBSdtBqQ3KfGvwFvLBduI1NjTkj6PdzHs1TjEr6r9wnr7lT/jnG34Tf0ZtHjX/AGj+Ri4M9ZlapVapl6Z0q1SpTYo4J2A06TBAG43scVszxqsuV/K3y1B8sCqqWYsd4WEb1neSBaeZ04bxtqQ0iilPWCNSo9PladDFTeLMOmxjCH2gquB+TLqC0mIIZ5upIHhA0raOpO83jG1zulb+q+e/JTsUo6nSXxT38NjrPZztZl6zinVytKmxCkTSUWIDKbrzUgg9DOHVUyW05YnoFpk+4CcfOdHi2aZ6bOZZFVUsrKqL6AMyvUgHmcMvB89XZpY05/TCj4KNsWjinNfp+xB5IwdWdqRMpFlSNvDT6biQvI404hwvL1kKszp4HEpqQgOuliLXsd4McsJHC+KVUj/6TznWZ9uggH1fHDNkeK5hn8NTK6SfRnYHl6I2w0sE1z6GWSPcc+7ZZLL5Vnq0tLA90tHudIWmKY+cFRQdWt7kGIMdRivS+U/O/k7NRpIqII7woWAPnUZtM+QE+WDvbDJhu81Gg7G4TUWUst1mFEA3BvzvInHNOPflLE98QUELopL4F0+jpRVCgX3FsJLHKHCbT+IYSUuXudAyvazi1VFdJdWEhqdFWU+piknp65xmFbh/Ea60kFOjSZIlT3zne+4SLbW6YzHP2r/1Ojs4f7eosN2mqVwprNT8Gp11ILQORgkkgQJ6e3DNwTjYcAVJBgHnsbg35RfCLVqF+8Ipr4gNOwKhIBMdSBfbc9cXMq1Tu9ZALatEQBpAGoEKsbaWE3tPO4lPDGRfB1MsG9WdMovRa+qfbP8A2g4np1cv9cT00v8A+1hI4a+YIgK5Del4TfrNvhgxl8pmptS9+gD3EjF10eFciv2v1MnUYr5Jv9xpoUqD21G9tqkHy/siMUO1nZCnRpMKYUVHQWJZQUYgkqpAXUItAEeKxMaaNLj1bJmWABENA0ueo9FiPiDjOO/KyMyaRbLzo9PxiHB3hdJAnzJw3+PhjvFkp9fmypxnFfSmA8xk81V7vRmAIp90LlfAY0JtZRHMjzN8GMn8ledzFQsvcaPD4u+VhZQNk1HlixwTOcPrkKKlVGO1OpC+wMFKn3jDLQ4HlxMd4JsSHYW6SsHG7O90R1dzZWyvyLVx6WYpD1KzfaRgT2x7Nf0eqJ3i1KjqzBtOnSFZF5ublnAFvbh4PaDQqqcxAUACWk2EXY+InzJJOF3tLxzJtofNN3hkKjqCzqVIcAFbre97EjnGHalXIuwhZXiIJK1DDAkRztvM+YwVpJTY/TPtH4YD18hlWzANDMVW1E+CpSIbmbOLH2ge3EeRzW0gGw3v9uGxJPakJKLvkZqWUTl3nsZfwwVyvZfvUZtNZkUSSSCB77+7C/la6/m0P7Iw9diszQ8alStRlOgrK8ibaTY46HjSVpIdY/MVEGWo1BSrI3d1AB3liSZtEpKgEGQDPrGNOM5WjTdQtMVKTOraqbEt3YPjR0eIduRFoBxfz2chdTQwkqQwBuIg33MRfzOB1bP0XVQ1O3hAZYDE2mVPhN5EkzaeePJ6hzhkai9u9bev2OmOKLipJb8cvu/IH/pNnzlZU0pTIDOhMErT7tgBe8NqMCZ8RPXF3IcHzfc0Xr01NGrTV1fXqaG0EGCSwMugItE9Bi0yU2+kGgQQbEarXDDnfYmRi6ufCoBXqVjRpKFVKeg2BXSArQxuEAEnYdBjjnkTi007rb4mT0vbYF8Q4y1CuyJIUBbAKCZUG7d2W3M741XthX5VqyidhVPtFgMNOZ4FlpLVELMQJ1BB7wacjEGYOWpKdNFEMEjwqdvIAT6ueJYev6ZRS0O+/ZfkvPFlfNAnK9sMwQ0ZqoGnw6qhJgjztaPjglni2dydZXLNUVVzFIk3KgEVUB3IEMBvcr5YM8M4zl2AKUkMgGCGBAPUE2/nlgxT4pRB1GlTUwZIEWsT9g92F6j2hgaaSp/Dz8rNjwTTT5ODpSSgdYsBO+0Eg+u8DFrsxmUbUwOmGtIgkGJuLbxvPr3xX7cFIIoqyU1cAhqgaCBMLYNpBMXnbc7AHw+u9RFo09IctoHIt3pA38jHsOPUxqOSFyDLKseRSxo6GmVQm1VBfmYwRy3DBEitSPUiotp6ywxz582wgkEahIPXkY9uJ6PFKcS3e6oAgFYPXxEyL8oPrwVmyePoPLD0y4i/qzo7cFDLAr0ZG3ip77iT3vWOu2F3tT2eclaytSYsopuoqLOqmNFrwfAqnfed7YW8txR2MLJMHby3xWz+daqyrqUXkFtpMeR5DAjmya9XyHniwdi4q+b+ZSqsaZIbwkc9r4J8H4/XVjphgFdjqloCqbjYqQYIM7wDIkEVnc01Ku9NyraWI1KNIN9wIHhI2sLRgvwXiOXD6np6xBDKuYelINiCe7NomRJtOOuOeSdp18DzJYotO19S4O2Vf64/dB+2cWcv2vzDAnvECrGostO0/olSzepVON34xkBYZDLftZyufjYYp1+Oqv8AYjKU1+p3NKrp/wCZXpu5Ptx0T67JXJzLp8d7IIDtjnFUVA1MLcg6KAmLGFZQW2NgMCeN9tcxVpMHKX5ilTUi4NmVAR78a/7Q6rOcqVMSPyegs3Fi1KmtRfWrAjFniXaPImnpGRy2oESyZiubDl1g7G/O2Jf5U2h+xh/bIKGcqBF71nLlVJPcI9iAV8RUknSRM3xmJctxPLBRHDssw69/mr+5sZjmfPP3/gqn/a/konKqxJEAk8rbzy9pPrjpizRY04BVXUEGKihha86iLczv1wKq8RUKxVgxW8fzvi9wpmrBVUEvUGnSLatUqQCecGQcc2lvk7lPTwMNLtnRXSArzpViCVMTyBRiD7biYNxibhBzdTva1DvKtNGRmRrkq2owq3nww0LeBIwJT5PXYUagCJRNNWf55dYFy9mKySLaUmLWnc5nOM92cuyTTVKneFrAE+LxAEjUVZiBfb24fsEv1bfEefWzk1W9eH8A7jHah/AVCbGIqGLwZYIwJgARPn54EpxjU7GrSpMNNhpBg9dTAk+qcT9tqIWuKyKiUa5d6WkgyCFJuEWRqYgbxESYkjOG8OGYfuw6UzE6qjEKI9IeFWM7R6j1xOndIZ5m7cwnxLtEvg7mjSpMDJKKBMbW23jFZeKjUSxBEXQnSBEiACWiI2viXOdkWo5hUNalUMA/Nh2F+R1qsczF5xDx7hYZ0Ymo3gC+iABpJAAM7QAeXwnDu4upE3WXdUU+0na96tVjT+bDHUSrSTIB9IKtpm0DzmMDuB8UVKymopKzDFY1AHcjV4SfI2OKnE0HekWAAUdfojFrhKIoBcTqMKTEAjmef3dcVS2s4ppK4nX+C8JSlTp5pAlek4OkmiocKGfcgekFNyOjC8SW7h3E8sVEKi+QVRHwxzn5P+MGnV0Ek0q0hlk8gWVlsRqEAXiRO+2Kubz5NRhT8I8REmLAE7crDb/XDQs8bqP17HYk4lR5R8PwxOvFaexb3n+GOGU+NVhs2LJ47W/0n78M8qTrYlBTcdSTo7dmTTq02UMragRAN7j1WPQjnjjfbzsw+VGpGPcBjTg3NM7qGIAkNcg8tsTcK7Q5hG1bxFiwE4ztF2oesM4IBV6MlSW9KloaRA+sDuRbzthJpSR2dN1E4TXgznmZ4oQf7RpPPqBaLYnyuarVPmkNR9UQoDEm/IC87C28nAJMzNRSQLMDEee3mMXMvx6pRdu6hQTsRqgAyBJGEWNbHryy33HYeD8IzyUVV8vXYU1ABKnURaPDGrnG3Lyx5nMjWcAHL1t4/sakxz+hztjmo+UrNzIZB/y1v67X9uLeW+UjOOdOuis82p01Hv045X7PwuWq39F+Qyzzfcq+P8HRaOSqpcZasLfmnBj1Fcaceq1Vy7r3TK7o4SbMTBnSJknTJjCJxHifEdOopTZYmURGtvJ3t8MLQ7R13ceIT5Ii77nwqMTXs3Deq2w/5GSqVDJT7I6kVq7NS72ppqOYhBI0lyTCSZMsQCJi4gheyWX/AN6SKT1SHBQKInRLTMjoGt0I54IZfN1TRX5yoqs6K0lQKikltLBbiYLBSYMHnizVz3cMlTnTBYevdfedPvx68IRnF1wjhyZp45q1uz3Ods8s6gUOHUBU1AyaQjnIIm84rVe1apBahSpl/HpXL0YAMgRKzy2xp2Zah3IWshhz/aI0OlyA2k+F43huVgRihneIZnJ5ipSchirEEMoZWH0Ss3CssEQRIIxzSanLT/HodelwimG8t8o9NSNWUoPCxqahRmZJmNEGRa87Y0zvbbLu/erlUQ2B0Kicm+iqgdDbczgDxbitCvSGmiKVUNJ0gaWEQb2I5Wjrg12c7IB6DGurKzNKciABvBsQZ+GKwyPHuvREZRU+fVi52h4mMzmHrDUNWn0jLGFVZJ9k+WBmHyp8nSnaqw/YB/xY1/q4X8837g/zYXWgiXWrhgoCKsbldXi9csb+qMMOSbIPS7ttVNz/AMRhJnexBIjlEC3nfBT+rhfzzfuD/NjP6uU/Ov8Auj8cDUjCrxfhyUmXu6neoyzqAgSNx7LH2jF/gfZ5a1Jndqi+KF0oWBgX2U84wdHydU/zr+4YL5Hs+aShBUYoNhGk/vIw+zAcjA/hucJpJrVNWkT4qq+9VWAesY9wYPDB9ar/ANV/82PcTpFe1kciLYI/0wyGmaRK6VUcj4lJuJHPf24aeIdglDEKxpn6rCY9VwftxWHYAc639z/5YqpxaJ8FfhXaOpVYHMV6mlAERFgDxTEiwCiSfWRjd2oI66qoPi8bC5Kkwdhtp2AviyOxK05ZajMy3A0gA+2TgXk+DPXr3VtM+JhyW/M2nYY2tN7mS8A32u42mZFMUBekCxBgSdQYkIB9tz0wPWqjQSqzEiQDvynBTL9i6SEFXrBusrzEfUwOrcGVTpSpVdQGlhRDKCpUNB1gtBJnTqjzvE3vwUU/Eq8WrFEDJAuJge0R0vguGXuldkRg30zqYk89jEjFKpwGq6PoZGp2hybOCYlYk2Mb/HF3hlJ1UZbvqMjVy7wEiDAmFmS1txBwko2ikMiT5FTitBe+YareG8ciB/MYPcEyVMVFoPTZy7LqEeIbGVjYhZPnztiSpwIVatNKepnqIGYHZTBMA3swWRzhlFzONcjwzMUKxOg69JZVUiPq2g2E2OxgYfX7tLmiUkpSt8WRUO0n5HVIVabsDPeJpIO8wWSeo3teDj1flCfWrdzTGmZ0KqapEQxVRIIsRzBPXGJkmZFCZQVdSgux1amkSNHi8Bj1yeUSCJ/2WzDXSkzIbq1rg7HfpiqaI6Iveg9/WMP/AMTLj/lJ/lxPku3QqMQaGVS1tVFIJ6TptPUwMLY7IZr8yfev+bG/+xmb/NH95f8ANgNRCoqqGyt2uqUCaj5Wmqt4AvdqFYgzqKxDdQTMYJ8N7T1K9EumVykEsjKaSKWBAnxBPPqDhNTspnXQIwOgEEKXWBvsNVtzh14Bw00aC0yhWJJ8QaSdza3ltywHIyhFcI59meyWYBtTY+oSPeMQf7L5r8y/ux1xcsIxsMqOmBqYxyIdlM1+Zb4fjj3/AGTzX5lvePxx1/uR0x6KI6YOpmOV8My2eomKRI/R1owP7BYj4YI8B7MNRc1czSsoMBtDLLWukknfaCPVjo2nC/2hqU1K0kVA0amhQCB9ETHMhj+yOuNb8DchThXY9amUr17Oo0ugNgoUsHO8AKARe40nATK5KnUWiaihx3TAyvgDB2eGJ3YrBDWBuBMDBfshmaqa6aOFWoh1rq0loUmx5tvbpINriXN5AvTZUIRnABaORInaOUj24pLVFNJVYlRm1J9xxuhmmnSGKqTJA8+mOnZfhRenSarTSundpp1ae9pggHSC1nQEmFYgiYBHPmekU6zaWDqrNDgRqAJuAdpH247DwUg5aiR+bUe0CD8QcaUE435jqbToqDgeWJtTpT0NMKw9alRHskeeLOX4eqCEVVHRRA+GL4GNSg6CfUMTUTNp8EIp497vEw9uPDhqFIe7xhp4kxrONRjTRjCuPS2NScYxG2MxhnGYBiOnmgwC1ZIGzD0k/EeWNczw0oQY1KbqyiQw9mx8vtxXE/z/AKHE1KvXUEAUyh+iwcg+YIIv5jHG4uO8fp+CqaltL6noy7c0b3HALh3CYLOhOtKrDTPhcDT4TzE3EjrtgvXyVbSCr0hPMKdQ/Zdj74OKeQpLRRlevqkky7CQTvHi57zvbDr3t0zXpJ+JZpfyZqlEMAyQhbcFtKhrSDDMRINyh2wu8XNanWFOiagVSipppyFBEESAS2wJ5zsMG8zmqBoGiKqqNGhYBIWLqQAOTQcUW7X0wJ0nvvqkeEN+vMaJv1gAWti0YtE20wAOO1FDZUdaiSNWxJJHdldQ+kNhE3FsEOGcTerSK+EgKQAqmVAI0kBSNiAZjeBBmcW/6Xo06dLSpLUnVy8KGedQqmReTqYx5AYI5TOK8uiESGAeRc9Fg+Ikx5CJMYaWwLT4Ncrme8pvURCKp0MxXYFQCkl2AAK8gIAPMbkcpk6jM1SoyEVFGoEksQixpEPK6iIkMYDWnHuWqHSAKMQAo1MuwEDYnli0KreQ6bn7xibVjJ1uU8rSAanUU+DQrabMLiReNxPLnOLHC8ropU1O4UT69z+GNcplNAI1eEkkLpECdwJkgb25TYjF4HDJAM0DGyoMeTj2cNRrPQMbRjWceFvLBoxIBj3EXeYwMcajE2MxGGxmvBMSzhQ43wd2r1aoB0Kyu5bmO70jRa4UwY+/DXr88B+03EAtPuxdnj2AGZ9sbYfHBykkieSajFtljstmg9I0Q2l1PeIAsh9N2VxMNaSARyF7nG3aTiwo5apUMTpKJChZZgQsBQB1YnoDgBw6lUoPQewLEFSQbQwAkC+xBtBjbFTtdSr5vO/kqr3YpTIJ8IJALNPMAeEDeB1JxbMrqRLDLbSxb4b2WqVstWriQKYGkR6cXeP1Vv8ADDr8n3EDUyxUkE02gdQCJE+3Vg9ksuKVNKaejTUKs9B19dz7cKPC8qcrxI0VgUqt1v8ARaSvsVxBJ2AJ54it9i78R2LY8L4yrQKQGBBIDQd4O1uXqONIwoTYvjUvj22PJwLNR5JxqTj0nGhPngWajwnGpx7rxqcLqDRqRjMRtHQ/HGYFgog1Dr8cYwB3+DEfEEY8xmAGivV4ZSbeT+233scQf0FQ5Ej1OPvGMxmGt+INCPBwChzLN+2PuAxIvAsuP+Gp9bE/4sZjMK2wqKJqXC6C7U6Q/ZX7TfFumijbSPVA+zGYzCjUSj1j3jG4YdR7xjMZhkajcMOo9+Ng46j3jGYzDJgo2DDqPfjbvB1GMxmGsFGd6Oo9+M70dcZjMazUed56sehsZjMazUZPnjz+d8ZjMCw0QZ3MimjMYmPCInU3ITsOtyJiBgdwrhZc99WuzHUAfgT9wjp6sZjMU7RxhS7yTxqU7fcWeL5ItTZtbHSNQBIi2/Kdpxc4hwualOvqPzlNKoEKQGIAa8XOoNeTvjMZg6n2fwYNK1/IzQfrfb+OEjtZ2nanmCiTKAKxOzfSjSw2BOMxmIx3ZakG6fbaiKKmxq6FZqc6d9wGaxI6CTgpwjjqZmmHp25FTuD0xmMwWtglrWTzxmnq2MxmJ2ajWohHMewj8caUqpRgykqw2YGCPURcYzGYzAatVkkkkk7k395JxqcZjMawEL1ADcjHuMxmMaj/2Q=="/>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www.danheller.com/images/LatinAmerica/Cuba/Cars/camel-bu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799"/>
            <a:ext cx="6781800" cy="453764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t2.gstatic.com/images?q=tbn:ANd9GcSkhUsIY9eFmusHt7Dz3j6Y55dsM0lZhBItUfjwumCtUGVeBu6A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5924"/>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t0.gstatic.com/images?q=tbn:ANd9GcSsepuCXaJ9ISx8p7Pz2ngMfynWvyLOO7pE_Ax02tWawXGDd-yS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037635"/>
            <a:ext cx="2111721" cy="274416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t1.gstatic.com/images?q=tbn:ANd9GcROtW-Zou0235VtoV9M9xO1wV_afvNV_ttFE5aBXvoPpacO5fj_"/>
          <p:cNvPicPr>
            <a:picLocks noChangeAspect="1" noChangeArrowheads="1"/>
          </p:cNvPicPr>
          <p:nvPr/>
        </p:nvPicPr>
        <p:blipFill rotWithShape="1">
          <a:blip r:embed="rId5">
            <a:extLst>
              <a:ext uri="{28A0092B-C50C-407E-A947-70E740481C1C}">
                <a14:useLocalDpi xmlns:a14="http://schemas.microsoft.com/office/drawing/2010/main" val="0"/>
              </a:ext>
            </a:extLst>
          </a:blip>
          <a:srcRect l="12382" r="13157"/>
          <a:stretch/>
        </p:blipFill>
        <p:spPr bwMode="auto">
          <a:xfrm>
            <a:off x="7010400" y="2223379"/>
            <a:ext cx="1964602" cy="173355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t2.gstatic.com/images?q=tbn:ANd9GcRhAzPnYDzpnTI2_a1fE__MadmBYSpi-tE9UKoiEKIPY1gp6CwfGg"/>
          <p:cNvPicPr>
            <a:picLocks noChangeAspect="1" noChangeArrowheads="1"/>
          </p:cNvPicPr>
          <p:nvPr/>
        </p:nvPicPr>
        <p:blipFill rotWithShape="1">
          <a:blip r:embed="rId6">
            <a:extLst>
              <a:ext uri="{28A0092B-C50C-407E-A947-70E740481C1C}">
                <a14:useLocalDpi xmlns:a14="http://schemas.microsoft.com/office/drawing/2010/main" val="0"/>
              </a:ext>
            </a:extLst>
          </a:blip>
          <a:srcRect r="24722"/>
          <a:stretch/>
        </p:blipFill>
        <p:spPr bwMode="auto">
          <a:xfrm>
            <a:off x="4811593" y="55924"/>
            <a:ext cx="2019248" cy="200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6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6367064" cy="830997"/>
          </a:xfrm>
          <a:prstGeom prst="rect">
            <a:avLst/>
          </a:prstGeom>
          <a:noFill/>
        </p:spPr>
        <p:txBody>
          <a:bodyPr wrap="none" rtlCol="0">
            <a:spAutoFit/>
          </a:bodyPr>
          <a:lstStyle/>
          <a:p>
            <a:r>
              <a:rPr lang="en-US" sz="4800" b="1" dirty="0" smtClean="0"/>
              <a:t>South </a:t>
            </a:r>
            <a:r>
              <a:rPr lang="en-US" sz="4800" b="1" dirty="0" smtClean="0"/>
              <a:t>African Liberation</a:t>
            </a:r>
            <a:endParaRPr lang="en-US" sz="4800" b="1" dirty="0"/>
          </a:p>
        </p:txBody>
      </p:sp>
      <p:pic>
        <p:nvPicPr>
          <p:cNvPr id="11268" name="Picture 4" descr="http://ts3.mm.bing.net/th?id=I.4978134162211546&amp;pid=1.7&amp;w=213&amp;h=145&amp;c=7&amp;rs=1"/>
          <p:cNvPicPr>
            <a:picLocks noChangeAspect="1" noChangeArrowheads="1"/>
          </p:cNvPicPr>
          <p:nvPr/>
        </p:nvPicPr>
        <p:blipFill rotWithShape="1">
          <a:blip r:embed="rId2">
            <a:extLst>
              <a:ext uri="{28A0092B-C50C-407E-A947-70E740481C1C}">
                <a14:useLocalDpi xmlns:a14="http://schemas.microsoft.com/office/drawing/2010/main" val="0"/>
              </a:ext>
            </a:extLst>
          </a:blip>
          <a:srcRect l="8254"/>
          <a:stretch/>
        </p:blipFill>
        <p:spPr bwMode="auto">
          <a:xfrm>
            <a:off x="4317835" y="990600"/>
            <a:ext cx="4826165" cy="358100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ts1.mm.bing.net/th?id=I.4758884673586436&amp;pid=1.7&amp;w=155&amp;h=15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937437" cy="90719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ts2.mm.bing.net/th?id=I.4724159886657449&amp;pid=1.7&amp;w=103&amp;h=155&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93524"/>
            <a:ext cx="1431684" cy="215447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ts3.mm.bing.net/th?id=I.4597475527166722&amp;pid=1.7&amp;w=113&amp;h=147&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365" y="1059597"/>
            <a:ext cx="2641435" cy="343620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encrypted-tbn3.gstatic.com/images?q=tbn:ANd9GcSRFOYNI_XH7hfwf1A5JPUKYHLvFhuDIMaDxbeEYZrs8Xd6Zpt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01" y="3433920"/>
            <a:ext cx="4732757" cy="342408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s4.mm.bing.net/th?id=I.4873354130162571&amp;pid=1.7&amp;w=111&amp;h=144&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9654" y="82404"/>
            <a:ext cx="636586" cy="825842"/>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ts2.mm.bing.net/th?id=I.4545618090132149&amp;pid=1.7&amp;w=140&amp;h=144&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3606" y="86662"/>
            <a:ext cx="794621" cy="817325"/>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ttp://ts4.mm.bing.net/th?id=I.4710635012358551&amp;pid=1.7&amp;w=242&amp;h=142&amp;c=7&amp;rs=1"/>
          <p:cNvPicPr>
            <a:picLocks noChangeAspect="1" noChangeArrowheads="1"/>
          </p:cNvPicPr>
          <p:nvPr/>
        </p:nvPicPr>
        <p:blipFill rotWithShape="1">
          <a:blip r:embed="rId9">
            <a:extLst>
              <a:ext uri="{28A0092B-C50C-407E-A947-70E740481C1C}">
                <a14:useLocalDpi xmlns:a14="http://schemas.microsoft.com/office/drawing/2010/main" val="0"/>
              </a:ext>
            </a:extLst>
          </a:blip>
          <a:srcRect t="6124" b="10084"/>
          <a:stretch/>
        </p:blipFill>
        <p:spPr bwMode="auto">
          <a:xfrm>
            <a:off x="4606156" y="4571604"/>
            <a:ext cx="4650204" cy="228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80" y="76200"/>
            <a:ext cx="9437520" cy="830997"/>
          </a:xfrm>
          <a:prstGeom prst="rect">
            <a:avLst/>
          </a:prstGeom>
          <a:noFill/>
        </p:spPr>
        <p:txBody>
          <a:bodyPr wrap="none" rtlCol="0">
            <a:spAutoFit/>
          </a:bodyPr>
          <a:lstStyle/>
          <a:p>
            <a:r>
              <a:rPr lang="en-US" sz="4800" b="1" dirty="0" smtClean="0"/>
              <a:t>South Africa: the </a:t>
            </a:r>
            <a:r>
              <a:rPr lang="en-US" sz="4800" b="1" dirty="0" smtClean="0"/>
              <a:t>struggle </a:t>
            </a:r>
            <a:r>
              <a:rPr lang="en-US" sz="4800" b="1" dirty="0" smtClean="0"/>
              <a:t>continues</a:t>
            </a:r>
            <a:endParaRPr lang="en-US" sz="4800" b="1" dirty="0"/>
          </a:p>
        </p:txBody>
      </p:sp>
      <p:pic>
        <p:nvPicPr>
          <p:cNvPr id="17410" name="Picture 2" descr="http://ts4.mm.bing.net/th?id=I.4537586506991135&amp;pid=1.7&amp;w=237&amp;h=135&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31" y="1066800"/>
            <a:ext cx="414697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ts2.mm.bing.net/th?id=I.4577190406652737&amp;pid=1.7&amp;w=183&amp;h=142&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90600"/>
            <a:ext cx="3124200" cy="2424243"/>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ts2.mm.bing.net/th?id=I.4936670538302805&amp;pid=1.7&amp;w=146&amp;h=147&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36" y="3601424"/>
            <a:ext cx="3110464" cy="313176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ts1.mm.bing.net/th?id=I.4530667297507112&amp;pid=1.7&amp;w=225&amp;h=148&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527778"/>
            <a:ext cx="4953000" cy="3257973"/>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990600"/>
            <a:ext cx="1423987" cy="1405002"/>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http://www.abahlali.org/files/redsta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6559" y="2514601"/>
            <a:ext cx="900241" cy="90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124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067800" cy="3785652"/>
          </a:xfrm>
          <a:prstGeom prst="rect">
            <a:avLst/>
          </a:prstGeom>
          <a:noFill/>
        </p:spPr>
        <p:txBody>
          <a:bodyPr wrap="square" rtlCol="0">
            <a:spAutoFit/>
          </a:bodyPr>
          <a:lstStyle/>
          <a:p>
            <a:r>
              <a:rPr lang="en-US" sz="4800" b="1" dirty="0" smtClean="0"/>
              <a:t>There were three basic sources for the new communist movement.</a:t>
            </a:r>
          </a:p>
          <a:p>
            <a:pPr marL="914400" indent="-914400">
              <a:buAutoNum type="arabicPeriod"/>
            </a:pPr>
            <a:r>
              <a:rPr lang="en-US" sz="4800" b="1" dirty="0" smtClean="0"/>
              <a:t>Third world revolution </a:t>
            </a:r>
          </a:p>
          <a:p>
            <a:pPr marL="914400" indent="-914400">
              <a:buAutoNum type="arabicPeriod"/>
            </a:pPr>
            <a:r>
              <a:rPr lang="en-US" sz="4800" b="1" dirty="0" smtClean="0"/>
              <a:t>Black liberation movement</a:t>
            </a:r>
          </a:p>
          <a:p>
            <a:pPr marL="914400" indent="-914400">
              <a:buAutoNum type="arabicPeriod"/>
            </a:pPr>
            <a:r>
              <a:rPr lang="en-US" sz="4800" b="1" dirty="0" smtClean="0"/>
              <a:t>US student movement</a:t>
            </a:r>
            <a:endParaRPr lang="en-US" sz="4800" b="1" dirty="0"/>
          </a:p>
        </p:txBody>
      </p:sp>
      <p:pic>
        <p:nvPicPr>
          <p:cNvPr id="12290" name="Picture 2" descr="http://ts4.mm.bing.net/th?id=I.5039736855725435&amp;pid=1.7&amp;w=132&amp;h=145&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962400"/>
            <a:ext cx="2511425" cy="275876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s1.mm.bing.net/th?id=I.4953996433033096&amp;pid=1.7&amp;w=102&amp;h=142&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962399"/>
            <a:ext cx="1981200" cy="275814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ts1.mm.bing.net/th?id=I.4822634870800404&amp;pid=1.7&amp;w=111&amp;h=148&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14252"/>
            <a:ext cx="2030184" cy="270691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antiauthoritarian.net/sds_wuo/thumbnail/sds_bring_the_war_ho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804" y="3825564"/>
            <a:ext cx="209219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s1.mm.bing.net/th?id=H.4999437188334484&amp;pid=1.7&amp;w=136&amp;h=143&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52" y="304800"/>
            <a:ext cx="181174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ts2.mm.bing.net/th?id=I.5050607435579545&amp;pid=1.7&amp;w=102&amp;h=146&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52" y="2438400"/>
            <a:ext cx="2821486"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ts3.mm.bing.net/th?id=I.4546038990242798&amp;pid=1.7&amp;w=196&amp;h=147&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438400"/>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ts3.mm.bing.net/th?id=I.4822819561867442&amp;pid=1.7&amp;w=245&amp;h=87&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576" y="76200"/>
            <a:ext cx="536464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http://t3.gstatic.com/images?q=tbn:ANd9GcSTV-XJ7kYATywCcecfVhz1OcTkFSTy1TcTQbwVGZOZU9oawB8l"/>
          <p:cNvPicPr>
            <a:picLocks noChangeAspect="1" noChangeArrowheads="1"/>
          </p:cNvPicPr>
          <p:nvPr/>
        </p:nvPicPr>
        <p:blipFill rotWithShape="1">
          <a:blip r:embed="rId6">
            <a:extLst>
              <a:ext uri="{28A0092B-C50C-407E-A947-70E740481C1C}">
                <a14:useLocalDpi xmlns:a14="http://schemas.microsoft.com/office/drawing/2010/main" val="0"/>
              </a:ext>
            </a:extLst>
          </a:blip>
          <a:srcRect r="5403" b="3896"/>
          <a:stretch/>
        </p:blipFill>
        <p:spPr bwMode="auto">
          <a:xfrm>
            <a:off x="2133600" y="165256"/>
            <a:ext cx="1261450" cy="219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6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ntiauthoritarian.net/NLN/images/denton_ncm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545"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ts3.mm.bing.net/th?id=I.4880720032695502&amp;pid=1.7&amp;w=176&amp;h=141&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00600"/>
            <a:ext cx="247298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ts3.mm.bing.net/th?id=I.4672259489924598&amp;pid=1.7&amp;w=195&amp;h=149&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00600"/>
            <a:ext cx="259284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ts4.mm.bing.net/th?id=I.4942816637225435&amp;pid=1.7&amp;w=119&amp;h=152&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219" y="4800600"/>
            <a:ext cx="155107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ts1.mm.bing.net/th?id=I.5036657367319152&amp;pid=1.7&amp;w=178&amp;h=149&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2339" y="4803774"/>
            <a:ext cx="2363008" cy="197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60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6" name="Picture 16" descr="http://upload.wikimedia.org/wikipedia/commons/thumb/3/31/Ray_O_Light_Logo.svg/220px-Ray_O_Light_Logo.svg.png"/>
          <p:cNvPicPr>
            <a:picLocks noChangeAspect="1" noChangeArrowheads="1"/>
          </p:cNvPicPr>
          <p:nvPr/>
        </p:nvPicPr>
        <p:blipFill rotWithShape="1">
          <a:blip r:embed="rId2">
            <a:extLst>
              <a:ext uri="{28A0092B-C50C-407E-A947-70E740481C1C}">
                <a14:useLocalDpi xmlns:a14="http://schemas.microsoft.com/office/drawing/2010/main" val="0"/>
              </a:ext>
            </a:extLst>
          </a:blip>
          <a:srcRect t="10912" r="74311" b="12467"/>
          <a:stretch/>
        </p:blipFill>
        <p:spPr bwMode="auto">
          <a:xfrm>
            <a:off x="5791200" y="2667000"/>
            <a:ext cx="538304" cy="143044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2895600" cy="224409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CC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5980"/>
            <a:ext cx="2946481" cy="227468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ts4.mm.bing.net/th?id=I.4693708533925315&amp;pid=1.7&amp;w=210&amp;h=152&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4525" y="239917"/>
            <a:ext cx="2979475" cy="215657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hQRERUUEhQVFRUWGB8ZGRcYGCEfHxwfIRocIB8hHx0dHyYeHyAjHx0cIC8gJScpLC0sIB8xNTAqNSYrLCkBCQoKBQUFDQUFDSkYEhgpKSkpKSkpKSkpKSkpKSkpKSkpKSkpKSkpKSkpKSkpKSkpKSkpKSkpKSkpKSkpKSkpKf/AABEIAOMA3gMBIgACEQEDEQH/xAAcAAACAgMBAQAAAAAAAAAAAAAFBgMEAAIHAQj/xABLEAACAgAEBQMCBAMDBwoEBwABAgMRAAQSIQUGEzFBIlFhMnEUI4GRB0KhUmKxFTNyssHR4RY0Q1NzgpLS0/AXJFSTY4Oio7PC8f/EABQBAQAAAAAAAAAAAAAAAAAAAAD/xAAUEQEAAAAAAAAAAAAAAAAAAAAA/9oADAMBAAIRAxEAPwA3xLiDQtUskh60lKqE0DYX1Em6uthQwY4dmHCkFz6WZSLPcUT+m+EjmDNMz+tgxRm8i1/MJHb43rc7HBHKcXa9aupjmlKJY3JFBiAfHbcX3wDnFmyB9bbmu+Mn4g2rYt9J8/GFeDi5Lxqzheo2kFqVRsTZvetiNvONJuMnUAhZyyBlUD1HY+PsL+wOAZY803otm3vyff8A44kj4qYxrZiVWy1nxWFX/KmgLqY2CTW5NCiarz32+MQxSzT641VxvTdS0ADWAdx2r74Bsm45OhiBXUzFy6hhsuoohHwW09++BfEeITySaaZP+/Vemzv/AFwtZ7MFX1NJZTSl2bPkCvqG4O/63ifMTllVvSzNApVVNnUG0trvs1G/t2wE3MnG1jITVKPc210Rtpa6Jvv7Yg4XxJ5CsaTEFrKgux2UAEayavua+cV+OZNsyYHHpaWVYiH2on0lv9HV2I7jAcwnLZ2VJCKRytau/q8eBtvRr73gHRZZAfVKWHalc3/7+cWUaVSQkwona3v9z2/rhYfM+gyG9AFkgd9V6RQ7eDud7xYOeicDpajYHUDkCtqBvYUfbwawDVHmHJt3AUbDS12Tt5Pn47Y2jzYUPqlfZquyfGw2P33wuLmQRTgCRHcAE+l1Va2Y7GzQGnvXfEeZMqCOTQSkiHWu/pIJFtp7Va+nvt33wDRJxQLdO3ivV5PYd8bZ3jALAiTTtpIJ/mH6+2FadiLaMnpsQD7Eii5om/SfeqOPJ0USa4X9ZNkuNJNjY1RXcWdtsAz5fPX9UhB8Dc357DGwzxvYsQex3B/a8AoWaNSNSsXYgHcMK9JBbt9XgXhpz0afhuqUAkOX9f8A3R2/cHt3wAvPZ4hwsb6tQG2ryfbfEsWckJ0Kx3O3fC/ls5YUFVLMokCMKIB77XS33F4tQySLpIf1FSQK/l7E+9AGvvgGETPS6XDMxIChvHud/fFjOmSLcsCo7sCdjtt9r84HcrpWYCGriVia7E+mjt9+36+MUcrxpg0sg1PFI5qxQYXR0/IHe62GAvpzCQDudvc717gdyNsexcxmuxPzZ3Hxhfzc63N07KRiz21AWAN73sG9roDFPMZloS17nuiedJ39/T72cA0LzYQaWv674vcS5kePT9LWLNePjY/PfCE8ruCqaaWtrqifIY/UD2xYAqK3YLosFSLJDdifBsnv4rAHs3zC9+oFS248WCf8PnEvAOLs8pFnZDsbP8w9zhazIPUVS4JA0hLv6VFm/b498XeW86zSWWUjQwAuiAGWtjt+2ASOYOIxPPKVV1CNpdg24Ott/UL7kjbavGLXHcqoiiVCGRBqZU3Aa/UwbubrwNqxsubReqkDucw8khkJYFfqkWglUVCk+q7Bv2xehhZcgrF1jmgURpV2yCyVobHV31HvgNUgMlwl0syB9RBIaPphhp1VsHNMSe/btiznnJLMpDMHVDGFHqUDVHoo/lx7ldu52rGub5ezU2WilcSLOquxLAjSELUhFatR8k0CCDgJlDL+CzFh5Edo2JANrQPcjYBSQe/tgCfDeaHkMhYflopkIVqMbm1DqTvqsjbtsbxdz/MgkaFVUspFOuohqJKsl19RG4ftv8YHZ3ijLFIREhiUAAlALBIsnydRI80PjBDKcL65QxTKUgURlQCRTqWTQWvUoOsajZ22uhgKqWkcUkassZaTpyhNUhBYipD2YqRoA7ad6xd/BTDS5FQltepQtim/MAQ7gLR/TtivwzX1lhGsuAyoLJAq6cihSA+kkVvivxTiCrJoaSpCSrlgS3sPTsO/bb9cAX4tLJOnVmIKGNmyvT+kMGB3JrUAvau/sMDubJHkZXl9CGRW2ALENFGrSAEbr6DXjUW97xJy2k8ks3tBSBGH1WSH0A7alVWNC77ecB89lJSGMksTrX5Ye/Qgk01XdSB/L8YAuICwdIlPTMSMyt9bx2PzFu9LdgwG4XtgaeMBwsccQ/KBUjUdOkbk3QJJPqtrrBLN8L6cv4iCSNdEZdCsmoldBA2N0TZFHt2vtiPiMuYijhjdUibSfToACjt6aG4YGmvycBLwhVZo5Jy4WLQI45D6SxDNYVh9GkXfY32xZTizyMiwBV/FaipLbSOl2PYsWAAJAN0MBps6Fhgkd2e6Mq2uy2ykIK+oACrO22JczlXR0GV6khlA6Bb1IC2zEXsG3NE9iLHg4Azw/iiwldneTRcgCr72wXc7AmjfqOIM1xZOlLKWZYzKsekFmY/zHSTsgrbzteFLOSRwsokDSGMFGAYijVbn6vqogA0a3xaj49HFGI+lfWVQ1kkn1UQfaz49qwDNluJioWjakEfV7MBqDMGW96BB9juAcNef41CIF/MBuGlLb6jp8/O+OaxZWUQ6ISsrK+gIGLFVcktpAoFBVnzv5wY4Vw9kWYSdOSINaSgEkMi6WKKRYj9Vb9yNhgCsmaSNFK+pU20yaZCaJo+nuSxIBN7YHZ7iluqNrWUL6lK0VJN9PyxFAe3fA/i2YEEOWdmHRkbUpjsPt9VMQKse23fF5WWNuvKkh6xDWCST6RXqJvTW9gbnbasAe4DnnWPPyt6WQBRsaR33pR5AGhv1wvZXMS65IqZ6W3cfQUNWSo3Fmr/fEDcylFeGNg0Ep/NYLpZWYabWiSQBQs42y3FTBMY4QzGGNojsLYbWSR9R2HftgCmc4i8SKWj6UjxNrIAoC9ynxQBrvhd4lxgZlhos6SFXb6l7Fj4vyfvgvx7jcPUiZgrDQdQckhvTsDp3BvvW2FXMIkRbVMY5GiVo0VbSnOyn29HqH6YBhg31/ly2ZVDORSqoQBE1KPUDua2rbFeDNrMZIGl0kPqEpP8AKpoIFsA2d+94I8qqGXTFKSu8hBa6Oyi1Gwv98bZzgTJDKixoQQSWABIsd9/VYrABQWIZRIfSx1dhXgHYXv4w28lcOEw6zOELalFqLIXQDt4Fjv5wt8xZgSx3loRTiN5jHezqtANW10SMZ/DrjerMOrBVXpkrbH+0nmjf3OAqcOmmnzM6pAskzMUBDaBoMjqWBUABqNl/YG7xc4fwQxT5eNmYlJC5k/k9L2fU+xUWoOwvxgLmc7KpmEUwDrNJ6QdJK6j/ADfJNafJxBluMsUl/GN1EI0rGST6tjrFEC18XdnfxgGR+a85I8iKEVxNonbXQfUfSyqdwAFq1vY15xR5s5sbNRB46QpI0YUMVpVsaNANexLfYYU5crJHBq1/lTH8tjWo9NiLruoskHwSPjFbO8VEspZYkJIF0u5oAEn2wDxyzwV5ArSFWZoWZV1aSg1fU5FlgR22rcWdsCMpzHJ6EQM0tkKO57kadt6Xx4Fk4i/FMQFjZNUSnYHTr7AqD3Y148i8R5YZkuX00upoyQyqb0aqUGiRVf4d8A38M4xNBAIdaR9NyzEhiacigbI+k2K3u8LD8wO0yP0xJMkmtNr7Nqvvv2BIPYY84JRTXm2Ri5MYhZWJBKgpIKYC7BXTewsnEPEslNApePT0i3pMfzdA9zffbAN/K2XVZxNM7D8NqGys6maV2ZG7UdKk1e+y+Mec2cXy2Yj0uQHGsBgCoJvuRR2sXXveAWR5uYpbgpIwpmXbqFPSPT2JANXV7d8XeK8Ximiihk7qAzAsfT3oWDtt3/2YAfluIvGsUaNqR2VSos6l6lkKTsdydvJOCnH8vNMzyBWiRWvW6FajJAsWKO5UUDd/GFvg0ccdPOJWVPUnT21MGu2JB0rQ/l3w3SfxJklAqOP8OiaZEsk6dGkBie4PsBgPJOJQRZFVpJWVCJdQFkmzYGm29u/gYCvlM3H0zWkUqR6WtVXuNxYNAkkdxv5xknRyiFQgd2GlndjYHnSL2U+/fbvgrw3ODOq0NKqiukq+kK47KleHFq3ne+4wA9+X8vJAzyzOmZlLNsfSVBpToq6ar37eBgcuSjKkamuv84RdHxsN6+LvDVzbOuWDGIqDqAROmYyQCA3qP1AfB3sYAcOKyRdMIHdpC9oxFJpvTua9Js33wEkmZysKOmXWa3RepK7DUNDKxKgfSrUbHejV1jXieXzEUEI0sryM0ilSGMpkClFu9Q0rZA/vHArKzJl8wJXtzE4PTIB1AGiDe2132o1gtn+YleHNToASuiJbHqUSf9N/dPpK+aLdxtgCXDkzKZWM2jD1RnVQMYWiEX76jZPcjHommeP+Z2ikESR16d1L2GsEFQbqq374XeW+KRsJBO0mlhRoWAB6gR5uxX2OC/Eedop4qaJVlL2T3AUUEA+Qu197wC3+L0zbJRPpC77kkVsTubqvnBbQ7FwdfX7j/wDtZ9sC5MuYujIwib8UraLJtAJAgku9iWujvQB+MM8nChl4LUfmQOY5pLYCRmc0ouiFARgGrc7+RgMznDmWAx6AdYUPo9z2BLAbg/zChhdzHK2YkL9OJ9OXA1UQ4H82zA0fJoX5wT4rzROZ7y5BDkosaqvp1GgP9gJN+cMWc4b+GUROglZnOpk2QOOw7gkD384AHlOMvBl/xOpUbNzu9KALVfTWnf0B9R3rfDDkOd0UQ/idCpMhYMCSKDFbZBYWyK28HCDx2FoJjE5BjRRouiRQPYkeSWJ8ftg3wiYS5RdY6kSsUVGobghtzt6QWuvN4A83CkiicRFGjllLrqOkoCgFGxZA8f1wC4Pw4ZfiTx2jfklgVuqZoyKB3GK3NXMMrtL1QFbddQG7+4HxW3bDV/DznCAEa4z1jFTOKYnRoHndRuKA2wCnxLgRgZ2ZyGaaS6jB9Jb0kFiLFkjbtRwt8Sz6hntA6n3sMPsV/wB1YJmFs1nJjPK0aAuUNXqqUqFW9vf9sRvyjmpx6Ii6WaewLr5812wEYzYMER6dJuAC172bIF2L3J9zglJwdF4bl5UGku8vUkFE2GARXPggA7DavnFLNZAxCncROu2gCwNqJ1D4/wAcMPI8kZycmXKGV5pdfg0BSpQawp1arNeReAXScvI2lVKjdlul3ANLe+x8fNYny8cUqzFnMb2o0kH8sDTbbn1Bt722rbHQ5f4U5ZT+TKUlVTZb1IWJ+KKgfTY++FQ8lSyxEZlDHKZFKESCzGCwdQNzZq1JodsAD4DxgxMUVWmLGo0r62JCqSO/a9sEs3H+C0xySLK+gydJTUYkLkKGb6ioT1Htew7Xi1lOIxtmY4kgjTW6xKNIVks0PUQTfYk99zWBnMuSaKSRp4bs6OtoYKxAoUTR7edrwGxigMAkc9TQNJK+nQ13YA23Nbf78QDhzw5dM06xOHXUPUCwBJptG4A2qjvgZwzLOTSK8gkPpjUElqrwPk1vhl44mYjyg6+WIJGhmCqQNzQJS9IO/wCvfALGc4gX3Uae4IBNfcA/4dsFctn0bLanU9RpK0R0pBVaV6A9j8gkXQ74WnkrYbD4w48qctidS4m6TaDdsBZ7Cr9xYr39sAPzuWaFB14ZAJfUpfYtWxphvVnEnDeLvCerApb1HWDR2r6dhYA9wMXDnoidOgs1hVRzq0lB/JZ9N7sw7dvGBOWge2aIMwaSvT/aPsB48XgLOZ/EZ8LIpXph9BZm+k/USVJs7VuoomsXn4SuSB1vrk0+kBtPfz6SRffYnBbIcDJ0pmGDOtppV6WO97bSvra7sE+BvgLPyxM9qSZZtCldIYhFs2pABHYA/F4ADFK3UWWOwY3DaiNQU3Yu7G52o98OHKPDoXikYIZWzIaOaMMFRELhgd+x1LY0nt2GBc00pyX4MREgyCXUgvZV0qNhY9RJN7740ykU8WWQiPpjUdElEdQ+9/bb/AYC5xLl6CAuwd9J2RfCVsS/8zD+z2+cLUssasdI1Gq3/r+uLeazcwsS3R7NXpYXvvW++2I+EZFZZQgIEjtpXUNjq2+wrveAu5DliZ4EkaCaVQNS6WIpLJ9IJttzfp+cFuXs4CjwvqmgmIlb1U6soKgOW7KLN1ZusMvFuJrDccM0kcUACIhGouKAG7UVArbfuSccx4fnRC8gmXq7EGmI0m7Jsdz/ALcA18ZCGPRCxNP1NACoAteAN9vvZwsZniswRbLBW3RQ11+g3B384L8Q4UZujJlUCRshJPU1ix5N1v404YJ86sUgiRFtvVq0BQa7tpFi/jxgOf3LmFr1N0r8E1Z7H9R98OPBoGy2RWnKsz9Q320k12qyTQ/TEeY4O8JkGXa1kcSPZ3F+SRvQ3NfONvxuVEZQSdS+7MzWTvuP7N32wBiTjOTaO5I4nYGiH9TiwbPe/a67GsCv4f8ACUEzOFkkUowU1sBrTz5Pb9sa5Dllc+6vCkUcauFkYdh6b2UdzQ7e5w08K5fCzBsnmD0umyiJzVUybjttd+POAUOZOYOtMRLppZCPSANIViKU/wAu36Xe2GDgudQwQFZWEKBtYABY0xumJpSLG1ePnAvjfDst1J3OWk/Lc6jVC2Y153s/44H5TVHGxhSRNTA6dOoUQVCkb7lu2Ag5h4aWXqnqSBogiSUADL1L9dbL+XqA+fOG7l7gbRwZfMqmtNVLpsMSAfWANwmpav4v5xR4HAk0TrmcuraTSy3ocXuQQKBUHcbbdsFOD85DLA5dpFdb/Kfb0+8bAbAE9vHcYDDxsKw6bs2ws6i+r21e/fFbP59lkDLMkp0kqpDb0SNSgjT3U7fBxSl4JNJNeUVhCGElopJBBvSAO4DDb9PbALjfOMrM4YaWJ0Mn9mtQKivFkk/OAn4RxxWzKzov5wJKt91Is3dabJDeNvbD1wXiUU4ZcyyPdVDeoH3LX3PbbCr/AA04e2bScRMA6vF3FELuLL12FGlG5P74fn5A0h3GZ/MZWAZ0qi382xu/vgJJpH6StlsvqR1oEFY6XwQRuB9sIUvF92hI9Worpu19m+5q9vOGfinEcxCGQzxGNAFQ9KrAUfToI27iz7Y51/kV/wATGEbqPOsjaVNVt7sfvv32OAsZzkhOqRAwKm2QswAoEDTZ7kH9f2w5cAyAy2UEGYCxmVi2sg/Tpqia/m9gdxvixy/nMvksuerNDJMEIWtytg2qmzubrUaP2wj8V5tYmN2dj1NXUVtwrK+lDvsSI6odt8BtxnlHozQdd41hnzFdWIltKtVDSRqBA28/0wVzPAjBZjgNAMUkeT1IFJAtaADbe3nCvleJNN+JVSCegZFJAsFHRgUrs23cfOLvHeOdXLgMXjllH5wLki7Oshew1E6gMATyfDCYi0+qMCTTpUWzmgSTQvyACdsNXAs7JUyRF4xFKiFVQXpCKQz3beG3+MKXFuOSxuwOpLAK6hZYAUCD2N15+3jC7/ymkb0sSQzbjz+/7+awDjmpsvl5ZJAxkc6qJakDFTbWKBNntv8AbC7k+JdAXMJXgeuoN6dfJGrbUBuGrvg5m2ySZAJIOopiMgcrusjBggT2bUoU7m98LGa4nC0akRgFE06i13uSSR471gHLjWYbKrlukCMvJCWjjdfUpJViX9yQQSp23+MKWazyR26JGjUapPVqJq78Ae2K2d4/mGCrmFal2XWpB7Dyfiv6Y8PRkyzsC4nV7q/To9gPfzZPisBW4px/WS3rNrQVvB0137kWLGDfEuXssuXRRBOkukfmMDZYAaiRqICkmgK7YWUyTytSgna7HYD5PYYZOFcTbM5iKJpSPxDJG7dqF7kbbbfvgJuUsk6ZeZZQ6MSWhB7Ela1V80LPtih+PMOZeV4w79Mql7hTWzAdjR8ebxe5ozckEzxiOSNVOmPWfqA21An6rrvhRTNPI4Bsd9z8YB4y3EMvahGYLo9bSn1O5Bskb0BZCgdsKmegjpQo00SWNlie1A3sK8V74tjNGElWU9Rdm1D1A4E5+VnBLmifpvzv3wDny5xz8DlEvZZpDIWFEn0gL6du1H98NPKhfMZgy5hO8RCHzp1KRttt5BPvjmXDCrGFJy3TQgMB303bAe19v1x0vJ8yQS5nQiOpVGIcUFK3HsN+w279qOAocxZ9k1LYAZiSQbDDWSA3sNrw08A4D1Mkoa45HLSagO17KCD3pR29icLfI+TV8wokycmozzSLmnvQyqWKgA7HdWHtjpEObVdgN/b9av8AfAcZ4+Jsm5y0pIIshh2dWPdT5B/p22rCrLCZHKK1Ejbzv7f8cPvOXDHznFHBkEYEIKMRd6KDKtkC7Jb7WcCOKcGyaRrDBIWzLMhVg2pib3silUfbtWAZf/iTHJlulCWidYekqv8AEZXUrDa79W4Bu8cu4PEs+YjDgtGCNW5AJqwpfxqIAJ777b4KZKPXAI8vEHktkktFZ2AcsrodNqADpdifC4N598ysClYppqpLvVEhSmI0RUNQsWX3G1E74CnwKSaOfM5bL5iNGcaikOpFYpZKqzDbSC1nyAdzgqOKZuGzFmgURVLAydQWRZ9Lhv6fOOfZVnhlV91YWQGBBNgg+x7E/vhp5czMWaz8UctiIhi4LEbKhNai3ckAXtgLWc4vJMoV5xdetgv1Hfcn9fGJMkEdJcv1iiSKrjQAT1FYUSTvWksCL3vBfO8tZODLtpjLNoNSO2qjXfY1/THNEzbWCCQRt7Ef+xgJeI5hUdgshYA7ECvOB83ESw0k2NyL8X3r70MWSqM4Lg/pX+HnFWbIGiwB99uwGA34dxFotWlqDjS1eRd1fcfNYsyZgvd7j74IcscvPIhkEYYWQGcgIPer+o/YGsS8XyUsRqWOgexAFH7MNv0wBvjXEVlDIjN0r/LQkNoHwxGv+u+FrPcPoR6H1Xs5Pg33/bEXCEabMRwJZLuq127mqvxhozPCDlmeMpuG3A3FeBZO/wB8Avcx5mV5t0KxnaFRuNA+kKfNfJvc4u8ucpySTRvMpjhvUzGifTuBp/vGhvtWMzvEXhZXU3R1FRVdqOw2G1jbFnNcybbfp9vvgOyw5aP8tpgJHIDa2UEFq3IHYXhU5u5My0kTyRRpFLHbKq0BKo9TBh/a70R9vOF/hHM+YSFFfphaIUsTrC+Nl7V4vG+c4ozo9zJrK6U2YAXe5u7+94Czynwp+IR9Rj0YB6AwG7sO4jXYbDu3Ydtzhjh5JyeUudYndoxrXU5JBUWKApbsbXe+LHD5Egy+WiW1CQRqtDYnSCx+CWLEg4tQ5jUBqB7ajfYjVQwHPON8eMkhBB1OwADLuoJoCu21+MV25Enach3h6QFBw1ahfhasMfn98GOL9ObNSSZVVkkjAbQFPrbUFOkf3QdW3ti5xLnpYoo4czl3hleMOtUauwGPnet1O4wFXmHhQkk6jrBK7E2WtSFFaQdJq++9YArDFlpZJnjjm1R9GOOtVM3cqPNDYGvJ81jbKZ+XNSAQ+qRgQRYFge9+AMFspwOT0y5d1/EZaQuPZ9qKAn9dz7+MBV4L/DDMyKDI6Q34ay36qNl96JwQ4DynJl80UnNVG2l1FhwWj3+Krt841ynP0ylo+nUoLWrDSE/0qBPp9vON+H8dlzWbqRzIqxMVKJpFlo7+fA74Bm5agkg1mVywjUxhNqiLSux3A3JjK9+1n3wL5s5m/Dw2bJlUqK2/mBO/tWGTinHMvkkJlKxrbaUG7OS29L3JPljjjHNXMSZiTYFI1sIpNkC73PbAG8lHLnn1MyIJAxjBrdgpH0j6QarUa233wm8RzblEh0rE8EjnYU1sRdt32K7D5PvgxyrnvzAqzCIiKTS53IaiQR9/os3V7Yi5zyY0Ry63aUkCQsdzta/aqwB3gfJOYzcaT5rNGMG/QouTpj6r3pbI2UgnayPcv/ywgyMEcWXUoi6jQNsbrU7N/M7bDt42oDHnBuJyA9J5fq0lgaOgEEtRu7bfY3hd5oZH19MommZoxEo/lCqwYnuQS3kbGxgDWZ/ipBKGWfLiVNOwejqNjbcGr98VuLcNyeXziy5Y91Z2jDBo1BtaFjURRbz7YTH4ahZdbqNPcAVfmvv84q5yU67JBXwR4wDZnMwil3WNgD9IVyVqvKiqqu2AMfDHLFBG1hdZIUlqNGzXbb9rxnDs+4budvPthi4TzjJljI0IAMoGtio1NXv+/v7YAJmcrl2keRBoUmxGo2A9gTvi9wTpvm1VJCiKrEEjdgF3Wj5N1v4F405p45+LCNpRZVtW0ig4968MMDeV8rG0nUlBJRvoF0djuT96/bANGZ4kI1VUAAQVGh7D4H62bwOzHGi19cah5Hjb2/34r5nLIQPzSAVZybvt2r5PbAbe1s2Ca37YBm5czBhzwjiZFdtMvrFqX03pFUe529sW+K8BlmnlJlULRbUtm3I7UTYW9i17DxgJmYBEUlRiX1g35XSBW4O42O+3tghkczJmH0GliALMSdI0jvbe2ATM1K16b38j/dgpwTgjTTwQbnqyKhAHqAJ9Vd+y2f0xnEzHr6kIIAag39ogdwDuAPc4Pfw1kIzTPTlRE6Eq1HUy2B+wO3nAGc9ye6vmFiOoIh6SsfWWFVZG24ujtvWElOMUd/tvjsee5iWqDadvPfHPecs5CcskcSVbg2VrTV39y1jAT8F5xjchZlCsSoVhsG8DXv3uvg4YONceEsMqico2ysLFqQdwPdSPbtjj0mY32/f9cMHKHD3zU4UgMqRvKy/2lRb07UfUaX9cAwcE4qMmxOnWXr1HY0D/AC/78acY4/LLIUWIsCQ6jp6ibGxO17++LvMipOVjkiePMSLESFFiNFQjQldvTuV8ecOp55yushtUJAAp0rQAAFBP2rt8YDlfC+JPkZ+qU0vRBVrumG/yMPnJPFI5obQ7hqdT3U+P0I3B874RefOPDMZlirKUFBWU2CB5/XFbkvjLwzvGoP5yhTQOpdJ1X+1/vgHjm5MvLmAUcpmF2kZaoitg3uwG1+2xvDFyHK0Q6fTkZadhJtv6l2qjihy1JEkQQiLXrbUxrUzaj+vah+hw18L4gDLSsp9B7EHyvgYD5/524682fzDEkgSMq34VSQAPYbXt7nC+0xPc4JcblUZiY0Ceq/f/AEziiZlINgX4wGsGaKtYJFitvbBTiHGeuUAXSABY9yPOwr9MQ8B4UsznUw0ruVui3wPa+13tj3i/SXMP0RoQn0q2+nYWL/fAGosxqHUYksRZN0e1AWPjBbk3kiLNRGXMZgRKXKxxqwVmYVZJbavYDc/AG6aMw7CkDEV3APtjs/D81lWiWC42SCJCgju1JRdbX5YtYJ3v9MAg878ow5HQFkkdnJ9LHYAd9wBhTlzgAobfYYfeeIxNHFBCg2ewS3bY+WPn9u2OdZzL9NylhiuxINi/v5/wwBniWdZmL6Vjjkpgsf0glRYHz8fOBr8RbuDt237/ALYa+XYcu2UWKSTQ7yGyASVWgBqBGkqSbP2xUz/K8Hp0SVWzMAPVv3AuhtgFeTPMT3wwcDzIVRbNbtYAWzfbxudvGBXGskkTqiEGhTOCSCb8fYVhg5TjjFTN6dLaFW+7VZIreq/xwFvM8mTSAlGCjetexo7/AEgGvtgRm+Cywr6whU7eg3R+b3H7Y6BmOIuUoCh8Af78Lmbz+hZNRsEUbNmu43O37YAdwbjxyqaGRZUsn1eCa3232rt2xnFuKQCJHg6vVYfmq+nR86R3q+39cZxjkmaGGCZVciZSSrVte6lfhlIIvfvhYzmXkEnTZGVv7JG+/bb5wBB84JN9IFfpiKKYrKpU1+p70a7efbA0SNdEnDHwHhEsuWlzSlFXKurKWXdnJsKPftdHt+uA1PFCNnYhzYIbuD7G+xxDLxMldLtqFdjizxjh0s88kjRPrY6nMYGnURd32s9zR98A4uHuyyN4jFkn71t474Dof8OeVsvJBLmJ41lLuY4UbcKFouxAPckgC/Go4K8VKZKaHpoiiRHZumNIHYBaFdzuT9vnCp/DTi/TnWBvonOnf+V/5TXbetP7Yh5p44z5yUMT6ToAPgD2H9cAwtxxxbFwxJuzRPwAa9sGOGcYizSO0pBm1AyKwFGhsa87AC/0xzsrIyHZgo7mqxHw/MMcwixmix0D3N/8cB0jiSRZh1LoCynYqosb39q++BnAuSZb/GabkmdtKKP82hJGo7gEmiK8A39j3KPAR0RLKQ/U7AHYAEqbP3B2GGvOR1A9GqjNV40jav2wHKM1kYIs5HLKGdQwZ02qSiQw/wDFsd62OCHJHC4VzbsWkIaNtKnYga07keewwM49xEPHGdJMik+oAFSGJYhh37tYP3+MGf4crrlZ3iJPTYKK0qBqTt5JJ/wwHLOO/wDOZ/8AtX/1zijWCPMLXmpq79WT/XbA8YDaCYobGCMcim5Zl1E0FUbDbbx/hgZgjwzKSSK+g3or03vRuyB5rAXJONmgqoF9qHb9O2NF4oUb0k6/cbHEc8D6lVVILEd//fbF+PhwRTZ1Ndnbb4oYAXLxORm3Zt9t/wCuJ1REGw/Wt/3xmYXe6rGx4W5XUCtV+v8AwwEGW4wVbyQQVPyD3GGHhGVjljaZmbQrEdJdjsAbdv5VN+PnCm8JUUdyTh05c4C/YoOjOrwtKULmNU0tM6qO5UUt+527HAKE8pmk1EUvgDsB4GCaWI4zFZKWGXt5Jv52NY6iOC8M6sUH4XrKUOh1lJcqoPyPVsSVofGAnK/JcEkjPI4eMtoiRXFHci5QDrQfTQHdiPGAX+CTzTkqvpAoux8A9v1OJeI8CLypEl6AB1G8KGPmvOx7YJZrkoZZJEllYSdQaQTSyoF2Nbb2T52rti/wuIiOJcoI3MsjqTZpGQKCzruSoUlge3fAMcnMPSDCQj0hQAxA9GgFGRQPoI8/FY5tzZxRZMys4YOVFL4Abwdt2r2w5fxA5TVMokwd3zCHTb2eqgX6Ao2XSDqUfcd8cuy8YMqCVqSxqJ22G5HxeAM8vcgPmkE7yqkbMQNtTMR9W3YCz3w65LlSHKRmLUWBcPbNRsKR2BGxvcG+wwRhX8PHHUJRCKoj1AnfcHuDtgJxzjWrda0+1bfp7YDTj/FggA7KTVAefgf0wn8WzjCNMvelLvSO487nuRZxtmuKvf1f+/17YDEkmyd7wEIleN1KkhlYFSO9g2CPm8H8txFyxloCYsS0lC2BHYrVd8Tciyt+OjWMfnMCsTV9DH+YfIW9/GOxry1lCiIYkqMUKG52oknyWO9nAchzfHJWWnckHxQ/2dsR8o8My8mehGYaoyTsTWpqOhb8amoe/jDJzhygsPrVvyx39x7becI2b4gqghPTfnuT839/bAd2nKZaNi1Kib6aoKAOwH3v9The4j/EjLyZeRYrDshVdQ23Fb/pvhezXOTZyFQQCCi9Sxu70Lr23F3gHncjGQzMAr+AvYffAZl+KUfj5w6cnTu0x6UhVBG1oKNMWTz398cwDafthm/h3mWOabS3/RNdH+/HgE3jn/OZ/wDtX/1ziji/x3/nM/8A2r/65xQAwGEYZeWJUWCdSrM8jRrttSAlmp/BJ0iva8AslEGb1dq7YPHNvHTRkKaoCgdiN/jAS8XkSOUJGxcUTZN1vtWIxmdq87d98CeKQTLoklUqJU1KfDD4/wB2PctKANz2HfAEppK28nu3+7EEsl2oNH+mIE1PbUT7UMWF4e/TM0bHUgNgeK7g+/p3+2AqcRhKgWaa7oeP+ODmS57cAKwLdPLmCMpS6QX1Mx8Fie7CicDuP5VleFyoXrRLNpHYai3a+wOmwPF+2KSRAdx96wBThss+dzCxxlmlkb6iaqtyzN4Aqy3gYa+WuWs/FmtO0aynTNN6XUoG1ahe97WNgbrCxy5nRl5VcE0HAajuULDUP2x17h3E01SkNrCsFBIrwTtfjtvgFTmVFbNx5SaadoIkMjsaZjIY2rwKsaRR2A++L/J/GcpCJXZmVjUcdpuE7k+na2NCgNgvzhoz/IeXnR9ZYzvbNJqOzfygDsFXZa8gXjjWYzjC1Nqw2I9iNsB3aPKZXPoJLEoGysrEFDe/atLbDvvWOWfxJ5X/AAsiFbaOQHQxFlSCdSsex23BPcE4F8p84Pk8yJCS0b+mZL2I7Bq90+oH7jzjqOZzaZuE9Mq5UqyAiwSGFNv4osN/fALeW/iRDmYSc2BHJq0tpU6G2BtdjVCrW7H2ws8ZRTckEgkiruPH+kO4+5wz81cNinRMoqrAIGdgRX1N9XpHvtv9sLOS5V6WtpDr2OlR2J8X7/bALvSViCxoUT/TFLMxlGKkaWHcHxte/wCmGfnPgcsSpLJWl0C0ooKxXt+td/cYTMzMzE6ySe9nufG/v2wDDyOjHMsUfpskTyBwf5gKXfwLbf4vHQv+W8kDdPNQUwVdRQ2p1C1PxYo1eOf8k5oxFwukPKNKu1kAD1UQPDEC/sMNGT4m8ssnXpZCDqGm1cA2G38i9gPfAe83cdizMBEMqqe5Q92+Mc8/yJMyGStu433YfA/31joDzoqhEVQFFXQ397PkknGmf4tFGhqMkyxlB2FEV/StsB7yFw58skozEDo1aizjYJ7AHyTv+2FfmHPjqWhYK3cHYggb/wCzHRo+axIqHWNLAa9S2fHavNijYwJ5yzuXkiZdCb/z6dx+o3+MBzeKYjcHdSCPPY2PjxjumUmy+ezAkgCkmMtqUjUAxQ6WA7EH9scLQbnasN/8M850825Iu4WH/wCuPAScS/gzxWTMSMMt6WkYhutF2LE3XUvt+uKp/glxb/6X/wDeh/8AUx9UYzAfLmV/g5xdL/8AlO4/66H/ANXDHB/CjNyogkyckEiUCyzQuJF/mtTL6H+Qa+MfQGBfMHHlyaLJIrFNaqzD+QMyrrP91SwJrcDfAcs4x/DzNT5aKL8KT0lCIGkj9IC1ZIfc0B2+MAJP4P51VULlFdqol5I+/v8A5zHb4+ZYzPNC3o6IQlmIptYc7edtDXftfbfFv/LENkdVLXuAwsVp8f8AeXb+8PfAcNy/8Ks/0nSSCmNaCkkYFebuS98X1/htnViWOPLBQAbuSPcm7unO5usdhm41CqxMXBEziOMjfUxsgCvgMf0OKvBuaYcxAkwYJqAOliNQ1EhRQ7k6TVXdH2wHJc5/CjMzRRq+XcSJGEWQSx7AEkLXU3UXWAEv8F+JlbEK37dVP/NWPoWHjMDsFSWNmaqCsDdrrHb3X1D3G+K0vHgk7RPFIqiJpRLsVIQrq+klgRqFagNW9XWA+dG/gtxa9suP0nj/APP/AI4YMvyNxmOgMrYu/wDOw+3/AGmOtZbnqN4Ul0H8xnCqro99OMyNbIxUGlIokG6BrFziHNkMUccm7LLG0y15jRA7Hf8AukUPc4BETL8X2vJXt6rlhsn3FSgD7YWeav4Z8QzUpliyukuPWDJENx52kNnHWZ+ecuhey2hdfqA7lIFnYAd/82137gj2u/kOPxyLKxITompNRFL+Wslk9q0MDfjf2wHzm/8ABnjA7ZdT8CaP/a+DvL/IXGMsyn8KdjTATw0V/wDuY7ovHYC2kTR6rrTqF2SoG3ffUv8A4l9xjV+PQBkXqAmR9CAb22lm8eNKsb7UDgOccT5ez0zu4ysilmFBngIC18Td7r9MU8tyRxAMpaC9LDs8e4895KseBjrEfF4WrTIhs6RRvegf6hlP2ZT5GIoePwPqqRfS7Rm9vUhphv8A2TsT2vAI3E+VZ8zE0UuWLIRRt49/kU+xB845zJ/BLiAvTEp71cqDbx5x9Bf5ag3HVQkGiAwNEFgQa9irA+2k+2JM5xKOGjK6pdn1Gth3P2Hk9hgPnWH+EXFUIZcuLU2Kmi/8+L3/AMPuL/8A0QB8lZYf3/zuO6Z7mHLwq5klUaBbC7IrT4G9+tNv7y+4xFkOZYpWmUkIYXZDqIFhFRmYfADi77YDhifwz4qT68s1fEsP/qYj4h/C/i0r3+FAUCkXrRbD/wC5j6AHGYLUdVLbsNQs+rQRXew/pI8HbvjVuMIsjo5VAhQAl13L3pGm9QJIoAj1eLwHAIv4Z8YQUuWqjdGWEj77ybYpZj+FPGnPqyt/HXh/9TH0vl8wsih0YMrCwQbBGJMB8wxfwf4tqF5Sh5ImhP8ATqDDpyd/DifLTMz5FgChGtpYmJ9SmqWU+3tjtWMwGYzGYzAZilxPhiZhGjk3R0ZGXbdWFHxY/TF3CLxrlvMCTMnLixrizkPq/wCmX0yRn+7Iqj4tzgC8nJEJl6oeQNpVV3BChYpIvK2SVla7J3o/faPkqFIJYEaRVkkSUGwSjRiLRVruB0k+q73vviPi2dzEMkawozKTGZKiLCnlqT1A9wCWqhWxsg0BfEnzrJlXKP1opJyxRSVNZaXQ1aRSs5UBWFgmt9jgGXM8vxusAHo6EolQIABYDCqqqIdu33wNyPIkcKqElmpUiTfRusTyOAfR5MrA1WwFVvY7LZ/O6yRAYzJPDrYRG9ByYZ238rKBHfigCDiThfH808mXWZhEWWEyIYmFF4CWUMVK6+rp8gBQQRdHAXeF8hQ5domWSUmJo2F6aJjyxy63SjujEn59htgmODN13l/ETU66RHUelNtip0a7G5osRZO3al3hXEOILBDrjZn6UJfUu5cmXr6qG2gBCoFA3W97XOW+N5o0M3E41CEAiPSFZ4NUl+yrINPkgsAfcBezHKsMm7FupZYyCgSWiMTEgDTuhrYDxiLMcoRONLM3TVTHGtj0I0QjdASPpYKDvZBs3vQB8Z4ZmHlzwgV1labLtl5CCFXSqa2vYaQAwYfzbje8F4Oo+eMsiSGBoAIgyn0OJH6mpO4Zhopj4FD5CxNyXlmLakJVtVpewLwiFiK3sxjT39z3xpxLlcHJ5yGE/mZmJ1LP5Yw9JSaFAABRsPGL2TzqqyQrFKqgFVJQhRpVCBZN7htjuLVhdjdWl4lnooT0YCCPxb6REd2XMr0R/wDmIzsffuKwB3hvKUcWabN6n6rx6GFjT9MQ22sUIlHf3+Kig5FhQwkNJcOhU3H0JHLGqnbf0zPZ73W+2KHPcWacTJEJWjbJygKi3cupNO4Gq9N1uMSxcSzxlCaNK9WVRI0RIKo8Rj1Adg8ZmAbYalXfwwXMtyVCkcKWSYChR6VX9AVVtlAJ9CiM/wBpdje1aycjwt1LaSpDPe4+nMMrSqNvJQEHuMR50zR5yeRFkKtFlUUhCwv8RMJK8bIwJbfSKNNVGpw3i2eeOR5R0unllcaoWppKnDAi7IBWJtK770PqwBV+T4Tl2gJYo0rzXtqVnkZ7VgAVKs1qw3FDc73nMnAmzOjSUpVdSHQPqDAAg2QdJrcA7/4CouNZt1AjKsWlZSxia4h0NUfUTSpIMncgAaSBYO4m4lms6Y8wFVgVli6bRjcxGcCQaSt6lj1XWqxTA70An4jyQmYZ2llkJdXU1pAUOIbC+m6DQqRZPdgb2rXNcgQymQvJKer1tQtf+mjRGr03sEBHyTdjYT8b4jmEnjWFGZC0Ws9MkaWlKv6ge4X1VQ07H1XQBZTifEpFh6iSJZyjyERaSNfU660QdlKx35Go2awDRlOXUjnWcE61jaM0qqG1ursxCqPUWWzWxs7YgznKUckzSl5AzyQSEDTVwElQLW6N77/asUeGvmxkPRCkcoWUqpBHqEjlRoPhgBvq/mvFfP8AFuIJFKRE3UBkMQWMOCOg0iBqOxV6jJr1HYVYIBk4JwhcrAkCFmVBQLVZ3J3oAefbF7AbgOYzEjzNN6VWV0jUpptPQVazuf5h/wD5gzgMxmMxmAzADNc3xJmIorBWTqjX/fjkjj0KK9RLyafgr+x/AHM8k5aRgxV7V2kSnYaHeRZGZRexLoG/fwTgJBzjlTWmXVqCkUpN642kStv5kViB8Y2fm7KhDIZRoC6i1Gq6Ql9u/TIeu9HGZnlPLySGRgxcsrE62G6I6KaBr6Xb79/GIX5HypiMRjOgrprUf+pEF3d6ukAmrvX3wFuHmKB3EavblmTTRu006tu+2tT9iDiHKc1QSEAFgzPIiqUNt0pBG5AAOwdgLPg32xunK8AbVpJPW6+5JqSlGoX22UDatrHk42yfLkMUiyIGDKZSPUaHWdXk2ut2UH48YCCXm7Lh0QMWd5EjChTduJCpNgUKik3/ALvyMa8N5igkSN2aPW6q1pZHrYonqZVNMwKiwLIx7DyZl1dXpy6sjBmkYm0MpU2Tv/nZAb7g/AxtluT8tGqKqGkCKAWJsI5kQGzvpclhgJ8hzHBOrNE+sKiyGgfoYEqwBFkMFNfY4j4fzPBMIiGoyqjKGFEdRSyA+xYA0PjGnD+A5XKWqenVFHDTSE2kYZUAs/3yL83jIOV8tCEIWhEEos1iolYITffQGNE/HsMBPLzFl1YqZACG0/dgVBUe7W6Cvn749HMMN1qN6dRGhrUU5BYVa303q6vT8i6mY5Yyk7PYBYkudL7qz6DrFG1Y6FIPx8nF3/IcXUaQ6izxiN/UadRqrUOxI1NR+TgKy825U0RJdlQAFYkl4jKoAAslowWA+K77YzmLmNMrC7ga3WJpVj7EqtXe2wtlF13OK+T5ZycUi6T642RgDKSQUhaJNr/6tiK898W+J8Bgzg1PbBo2j1I5GpHKlhancEqDfxgNRzblSL6or0+D/NKYV8eZAV+/xjVeZ4g7h2CgGJVFPr1S2EDKVGksRQ3PzWI15Kyo7K38v87baZzOtb+JDf8ATtiXP8ByxkaWTZneJyTIQNUJJTa62J3HnzgPYubMsxjCygmXRp2O+suEHbYkxyf+E4g41zSkLtGELsrZcMCKFTzdMUfJHqNfFY1y3KSxPGYXZEjChVsMKDux+tWJLa2GoMDRFdrxdznLkMshkcNqbpE0xFmGTqR7A+GJ+/Y4CPK8y5U9NUkX8ytIArcl1AO2xLRuN/KnHkvHSubfLMoBMIlha/r9WllrwVJT3sOO1Y24byvBl2DRBlIUp9ZNgyNJvZ3pncg+NRHbF6fh0byRyMoLxatDf2dQpq+42wA2LmqEKTLJGD1JE9JYj0SiM3agimZFPgFtiRvjVec8tpLMxQXKPUp7RSCORvhVcgWffE8PK8COsihgyvK4Os95mDSA7/SWAavBAqsV8xyTlXVlZW0sJRQdhtNIskgFHa3UH43rvgLMvM+XRirSUwIFaT3MoiFbb3IQv3I8b4k4dx6HMFlhcMwUNRBGxZ0/143U+xU4qy8n5dnLsHLFtVmRu4mWYeewkVaHgDT22xPwnluHLMWiVgSuk2xO3Ukk8n+3K5/WvAwAXh/PJdoBJEIzL1o29RPTmiJ/LOwvUFcg+dPbfBjN8zwQlhNIEZFLNYNAKELUa3A6idv7Xwan/wAgwXfTW+r1+3/SadOr71ilxHk7Lzs7SCQlwwP5jdnEYYDfYflIaHY2fJsDGXnDrqF1ZG4IOxI7EA+P1xJiJYKctbWQBVmhRY2B2BOrc+aX2GJcBmMxmF6fmnpZ14JB6KgCMBvrmaZQDv2/LFUNr3wDDjMKGV/iPGyLI0UioYFnvYkB5TGgoHc2LPgfOC8HMQlEojR9UbGMlh6epr0abBPmjfaiD74AxjMAuJc1x5azMG0nqFCq3YiW3H+ls7ADuqk+MePznlxIIzqssqg1sdasyMDf0toZQf7QrAHsZgJw3m2GeQRoHD6SdLCq0uyODv8AUrKbHi19xiB+eoA2kiT6mW9I7pmFy7eewkdfuDY7YCnxLl+YtxKkWQZuJUjJatNRMmhr7KGJksX9TbXV0OIcI4iUkhBaSMq8QJZAGT8AFBom7bM333Fn+XBPiHPSaR0QS+tB6l20/jFyz9j3BLEfocejndOodVxxo2ZVrXUWGXrUwIb0gbmqJIrtvgKyZDPK1ICqa8oPSYwdCrU4u7+Pf+zifgMGfLQ/iWZQsSFq0EMw6okV6buQYWDKD9BFize/Gedljy8zRI3VSGWVVdSARGEs9xakyILU72fY0VzXMEccjoQx6aCSQgbIpWQgt536bdr3r3wApOWzJncxJKpEZfLyRkMPU0QbvR1ABiNtr+RYwK5Z4Tn4IYIWBWOOPLh11qTskomCFTtv0fIFaqvfBnM8+5eMHUHtUaRgFGyLHHISd/7EikDudx4xZPMylXdVciEyiRdNt+VQbSAaO5Fb74ANkOH8QUu0pJLvGW0uN1GUKkINVKRmQGI2BBO5BIxc4vwTMTRwN1HjzUcRBlj0lCzKmtHifZ43ZQfcaRuMWBzbEJXGrUmmAoAv1GZ3RCH1UQzCuwqiSSDtonO0ZcqY5QP/AJcC1olswSEBUm1rzdVv7YCtxfLcRIm6DKrEN0yCNIH4alG/834jeyD6e/sNcvls++YAkZ0gMkpNNHYTpw9L3P19X3PvtWL8fOsBWJqk0zAaTp81Ia79x0mvwLX+0MaZTnmCQoAJBrCkEr4aBp1ve941b9RXkYCu8Ge6ZNvr69OAyUYepJTRbgg6GjsEg+g0LJLGeFQyKWEjSOQqDW+imISmKqm62dyDtfbbC5xDnpsv+KE4CCJI9LqhcK7wu/qXUCwDLQAr7i7waXmiPqCLTIWo7hNjUSyGt7rSwAPYta3YOANYzCzP/EDLIGJEnoEjN6ewjjikc962WVDt3NjxjdebA0/TCsKnkhrTqMhSHqHSQw0fqDfba9gY8ZgBkedYJgemHahG1UPpk+lu/YG1Y/ykMD2OJeEc1xZpgIVkNpHISVoKsiFluz/dIoXRrAGsZhR/5eCMZrqoSYWzBQIPqSBUZtyfq9Y9hi3neeYYdYkWS49QagDuuXGYYDff8o39xXfAMeMwJ4BxZsx19QAEc7RrXlQqEE/PqwWwGYo5jgcEknUeNWe0Oo97jLFD/wB0sxH3OMxmAXOduCQQ5CQxRqhXpxih2U5iNtP21bgeN6wywcHhRy6xgMTZI8m2Nn3Nsxv5x5jMBK2QjIQFFIQ2ti9J0lbF+dLML+TiMcHhFVEnpCKPSNhG2qMD4Rtx7HGYzAay8EgYEGJN9V7UfWQz7jf1EAn3oYhfljLE2YUJJY3XlpVlY/rIqv8AcDHmMwHrcsZYknopZN9v/wAUS/8A8gD/AH3xueXsvq1dFLJc9vMgAk27esAX74zGYDWblrLOixtErIqGMA2fQwAK3dlSFXY+w9sb5fgECG1jUHR0/O62TpN/ULZu91Z98ZjMBHNyvlnFNChGlk3/ALLqqsPsVRRXsoxayvDIoi+hAvUJZq8kkkk/ck4zGYCu/LmXII6KUVRKAr0xktGBXbQSSK7Y3m4FA7a2jUtaGz3uM2h+6k2Dj3GYCunKmVGmoEGkAL3209TT58dWT/xt749h5WyqFSsKDTp0140xmNf2QlfsTjMZgN83y7l5S5khR+qKex9VKUF/ZWI/U4FvwmPrdmp5DG6620snRZdJTVpqgPHi+++MxmAvtyjlCCDAhBVlPfcMiIw7+UjRT8KMWV4HAJBII11hzIG86ymgt9yuxOMxmA1bgGXIUdFPSVIoVWl9a9vZ/V98a5blvLxo6JEqq6CNgL3RQQq97oAkD74zGYDx+WcsSxMKEv1NVjv1Qokv/SCqD9hjWblfKveqFG1Xd73cXSN/eL0fbGYzAXcnw+OLV01C621tXlqAs/NAftixjMZgP//Z"/>
          <p:cNvSpPr>
            <a:spLocks noChangeAspect="1" noChangeArrowheads="1"/>
          </p:cNvSpPr>
          <p:nvPr/>
        </p:nvSpPr>
        <p:spPr bwMode="auto">
          <a:xfrm>
            <a:off x="155575" y="-1036638"/>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descr="http://t1.gstatic.com/images?q=tbn:ANd9GcT9DgUbsZEBSnSYTnl7SOlQMCZ7iD5Y-wbFCYhzkE1hODbEoAUXl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90800"/>
            <a:ext cx="3429000"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http://t3.gstatic.com/images?q=tbn:ANd9GcT6Y7bhP_LRx4oE45AcsjN2Z9fyxUNv9GoAhfG_4_9UAd1Xn9s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3982" y="2666999"/>
            <a:ext cx="2850018" cy="4216695"/>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ttp://t0.gstatic.com/images?q=tbn:ANd9GcTg4NKh6J4cwquFrvFpkV9jSHpVR9WH-2mo9Exn6Q__U2KduN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4725" y="2590800"/>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Monthly Review Volume 64, Number 6 (November 20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4815" y="4648200"/>
            <a:ext cx="1379710" cy="2074752"/>
          </a:xfrm>
          <a:prstGeom prst="rect">
            <a:avLst/>
          </a:prstGeom>
          <a:noFill/>
          <a:extLst>
            <a:ext uri="{909E8E84-426E-40DD-AFC4-6F175D3DCCD1}">
              <a14:hiddenFill xmlns:a14="http://schemas.microsoft.com/office/drawing/2010/main">
                <a:solidFill>
                  <a:srgbClr val="FFFFFF"/>
                </a:solidFill>
              </a14:hiddenFill>
            </a:ext>
          </a:extLst>
        </p:spPr>
      </p:pic>
      <p:pic>
        <p:nvPicPr>
          <p:cNvPr id="15380" name="Picture 20" descr="http://roamagency.com/images/covers/jpg/978188451901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9626" y="4639017"/>
            <a:ext cx="1217814" cy="2093117"/>
          </a:xfrm>
          <a:prstGeom prst="rect">
            <a:avLst/>
          </a:prstGeom>
          <a:noFill/>
          <a:extLst>
            <a:ext uri="{909E8E84-426E-40DD-AFC4-6F175D3DCCD1}">
              <a14:hiddenFill xmlns:a14="http://schemas.microsoft.com/office/drawing/2010/main">
                <a:solidFill>
                  <a:srgbClr val="FFFFFF"/>
                </a:solidFill>
              </a14:hiddenFill>
            </a:ext>
          </a:extLst>
        </p:spPr>
      </p:pic>
      <p:pic>
        <p:nvPicPr>
          <p:cNvPr id="15384" name="Picture 24" descr="http://ts1.mm.bing.net/th?id=H.4843392451412892&amp;pid=1.7&amp;w=105&amp;h=144&amp;c=7&amp;rs=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1" y="3828109"/>
            <a:ext cx="1363300" cy="1869670"/>
          </a:xfrm>
          <a:prstGeom prst="rect">
            <a:avLst/>
          </a:prstGeom>
          <a:noFill/>
          <a:extLst>
            <a:ext uri="{909E8E84-426E-40DD-AFC4-6F175D3DCCD1}">
              <a14:hiddenFill xmlns:a14="http://schemas.microsoft.com/office/drawing/2010/main">
                <a:solidFill>
                  <a:srgbClr val="FFFFFF"/>
                </a:solidFill>
              </a14:hiddenFill>
            </a:ext>
          </a:extLst>
        </p:spPr>
      </p:pic>
      <p:pic>
        <p:nvPicPr>
          <p:cNvPr id="15386" name="Picture 26" descr="tiny D&amp;S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146" y="3797410"/>
            <a:ext cx="1839109" cy="965534"/>
          </a:xfrm>
          <a:prstGeom prst="rect">
            <a:avLst/>
          </a:prstGeom>
          <a:noFill/>
          <a:extLst>
            <a:ext uri="{909E8E84-426E-40DD-AFC4-6F175D3DCCD1}">
              <a14:hiddenFill xmlns:a14="http://schemas.microsoft.com/office/drawing/2010/main">
                <a:solidFill>
                  <a:srgbClr val="FFFFFF"/>
                </a:solidFill>
              </a14:hiddenFill>
            </a:ext>
          </a:extLst>
        </p:spPr>
      </p:pic>
      <p:pic>
        <p:nvPicPr>
          <p:cNvPr id="15388" name="Picture 28" descr="http://ts4.mm.bing.net/th?id=I.4974440448919251&amp;pid=1.7&amp;w=212&amp;h=144&amp;c=7&amp;rs=1"/>
          <p:cNvPicPr>
            <a:picLocks noChangeAspect="1" noChangeArrowheads="1"/>
          </p:cNvPicPr>
          <p:nvPr/>
        </p:nvPicPr>
        <p:blipFill rotWithShape="1">
          <a:blip r:embed="rId13">
            <a:extLst>
              <a:ext uri="{28A0092B-C50C-407E-A947-70E740481C1C}">
                <a14:useLocalDpi xmlns:a14="http://schemas.microsoft.com/office/drawing/2010/main" val="0"/>
              </a:ext>
            </a:extLst>
          </a:blip>
          <a:srcRect b="24307"/>
          <a:stretch/>
        </p:blipFill>
        <p:spPr bwMode="auto">
          <a:xfrm>
            <a:off x="268086" y="4843266"/>
            <a:ext cx="1636914" cy="841607"/>
          </a:xfrm>
          <a:prstGeom prst="rect">
            <a:avLst/>
          </a:prstGeom>
          <a:noFill/>
          <a:extLst>
            <a:ext uri="{909E8E84-426E-40DD-AFC4-6F175D3DCCD1}">
              <a14:hiddenFill xmlns:a14="http://schemas.microsoft.com/office/drawing/2010/main">
                <a:solidFill>
                  <a:srgbClr val="FFFFFF"/>
                </a:solidFill>
              </a14:hiddenFill>
            </a:ext>
          </a:extLst>
        </p:spPr>
      </p:pic>
      <p:pic>
        <p:nvPicPr>
          <p:cNvPr id="15382" name="Picture 22" descr="http://ts3.mm.bing.net/th?id=I.4525655070541094&amp;pid=1.7&amp;w=208&amp;h=64&amp;c=7&amp;rs=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47" y="5715000"/>
            <a:ext cx="3275844" cy="100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6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encrypted-tbn0.gstatic.com/images?q=tbn:ANd9GcQM7Z_qs8Z6Fm8oymr-Lys455wW93OflpDTTbkkfa0_KJ6OCl7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2181225" cy="2105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781723"/>
            <a:ext cx="8971367" cy="2923877"/>
          </a:xfrm>
          <a:prstGeom prst="rect">
            <a:avLst/>
          </a:prstGeom>
          <a:noFill/>
        </p:spPr>
        <p:txBody>
          <a:bodyPr wrap="none" rtlCol="0">
            <a:spAutoFit/>
          </a:bodyPr>
          <a:lstStyle/>
          <a:p>
            <a:r>
              <a:rPr lang="en-US" sz="4000" b="1" dirty="0" smtClean="0"/>
              <a:t>20</a:t>
            </a:r>
            <a:r>
              <a:rPr lang="en-US" sz="4000" b="1" baseline="30000" dirty="0" smtClean="0"/>
              <a:t>th</a:t>
            </a:r>
            <a:r>
              <a:rPr lang="en-US" sz="4000" b="1" dirty="0" smtClean="0"/>
              <a:t> Century Civil Rights Organizations</a:t>
            </a:r>
          </a:p>
          <a:p>
            <a:r>
              <a:rPr lang="en-US" sz="2400" b="1" dirty="0" smtClean="0"/>
              <a:t>NAACP: National Association for the Advancement of Colored People</a:t>
            </a:r>
          </a:p>
          <a:p>
            <a:r>
              <a:rPr lang="en-US" sz="2400" b="1" dirty="0" smtClean="0"/>
              <a:t>NUL: 	  National Urban League</a:t>
            </a:r>
          </a:p>
          <a:p>
            <a:r>
              <a:rPr lang="en-US" sz="2400" b="1" dirty="0" smtClean="0"/>
              <a:t>NCNW:  National Council of Negro Women</a:t>
            </a:r>
          </a:p>
          <a:p>
            <a:r>
              <a:rPr lang="en-US" sz="2400" b="1" dirty="0" smtClean="0"/>
              <a:t>CORE: 	  Congress of Racial Equality</a:t>
            </a:r>
          </a:p>
          <a:p>
            <a:r>
              <a:rPr lang="en-US" sz="2400" b="1" dirty="0" smtClean="0"/>
              <a:t>SCLC: 	  Southern Christian Leadership Conference</a:t>
            </a:r>
          </a:p>
          <a:p>
            <a:r>
              <a:rPr lang="en-US" sz="2400" b="1" dirty="0" smtClean="0"/>
              <a:t>SNCC: 	  Student Nonviolent Coordinating Committee</a:t>
            </a:r>
            <a:endParaRPr lang="en-US" sz="2400" b="1" dirty="0"/>
          </a:p>
        </p:txBody>
      </p:sp>
      <p:pic>
        <p:nvPicPr>
          <p:cNvPr id="7170" name="Picture 2" descr="https://encrypted-tbn3.gstatic.com/images?q=tbn:ANd9GcTHeVsmhoOHL7Pp2cdIlU4v_vaKN2kEAXWlq_qmzcS-LkRJgeF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766" y="76655"/>
            <a:ext cx="2653951" cy="215265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americaspromise.org/News-and-Events/News-and-Features/APB-2011/Vol-17/%7E/media/Images/News%20and%20Events/2011%20APB/April/Web_National-Urban-League-logo_250.ashx?w=250&amp;h=156&amp;a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05051"/>
            <a:ext cx="23812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1.gstatic.com/images?q=tbn:ANd9GcTGU8YRPLBDB_E1HtiKwZ0sqD_pHcKWBufjyl09NBT4UFXa5m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014868"/>
            <a:ext cx="18859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3.gstatic.com/images?q=tbn:ANd9GcRrbrRfjCMKZwvWqB6CwPtdttDUEC0nGQ2ntUE4d45v1XRqgYZqy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
            <a:ext cx="2126907" cy="215963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1.gstatic.com/images?q=tbn:ANd9GcTy_m869rBuR2OwGHT5c0SAeLXUKIbLnPXC6mYR3VooRW7PpkHG7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6320" y="2250386"/>
            <a:ext cx="1719466" cy="171946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encrypted-tbn1.gstatic.com/images?q=tbn:ANd9GcRQBA-6UfUX8Wd5VMKmV-MGzuy10fH_JLOgsPAuqjNFyQkCIuZDv0SQF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2416410"/>
            <a:ext cx="11049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encrypted-tbn3.gstatic.com/images?q=tbn:ANd9GcRKtJPE57f2b2YNXxUEptJEooWEES-2hFEbsyiwcZ2CaQJdYusvk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4871" y="4800600"/>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83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mikeely.files.wordpress.com/2011/08/red-papers-1-revolutionary-union-maoist-new-communist-mov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883"/>
            <a:ext cx="2054225" cy="312034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1884"/>
            <a:ext cx="2362200" cy="306298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ACC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1884"/>
            <a:ext cx="2133600" cy="307238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23766"/>
            <a:ext cx="238125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ts2.mm.bing.net/th?id=I.4851561498149581&amp;pid=1.7&amp;w=234&amp;h=149&amp;c=7&amp;rs=1"/>
          <p:cNvPicPr>
            <a:picLocks noChangeAspect="1" noChangeArrowheads="1"/>
          </p:cNvPicPr>
          <p:nvPr/>
        </p:nvPicPr>
        <p:blipFill rotWithShape="1">
          <a:blip r:embed="rId6">
            <a:extLst>
              <a:ext uri="{28A0092B-C50C-407E-A947-70E740481C1C}">
                <a14:useLocalDpi xmlns:a14="http://schemas.microsoft.com/office/drawing/2010/main" val="0"/>
              </a:ext>
            </a:extLst>
          </a:blip>
          <a:srcRect l="12842" r="26807"/>
          <a:stretch/>
        </p:blipFill>
        <p:spPr bwMode="auto">
          <a:xfrm>
            <a:off x="152400" y="3352800"/>
            <a:ext cx="317776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http://ts3.mm.bing.net/th?id=H.4732316008383502&amp;pid=1.7&amp;w=80&amp;h=72&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4187" y="3350568"/>
            <a:ext cx="1187813" cy="1069032"/>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http://ts3.mm.bing.net/th?id=I.4591234936275422&amp;pid=1.7&amp;w=83&amp;h=149&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379992"/>
            <a:ext cx="1905000" cy="3419822"/>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http://ts3.mm.bing.net/th?id=I.4810342689999914&amp;pid=1.7&amp;w=89&amp;h=142&amp;c=7&amp;r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470" y="4648200"/>
            <a:ext cx="990130" cy="1579758"/>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descr="A Statement from the Revolutionary Communist Party ON THE STRATEGY FOR REVOLU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261061"/>
            <a:ext cx="2426833" cy="344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60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566" y="2590800"/>
            <a:ext cx="8909234" cy="1200329"/>
          </a:xfrm>
          <a:prstGeom prst="rect">
            <a:avLst/>
          </a:prstGeom>
          <a:noFill/>
        </p:spPr>
        <p:txBody>
          <a:bodyPr wrap="none" rtlCol="0">
            <a:spAutoFit/>
          </a:bodyPr>
          <a:lstStyle/>
          <a:p>
            <a:r>
              <a:rPr lang="en-US" sz="7200" b="1" dirty="0" smtClean="0"/>
              <a:t>The Struggle continues</a:t>
            </a:r>
            <a:endParaRPr lang="en-US" sz="7200" b="1" dirty="0"/>
          </a:p>
        </p:txBody>
      </p:sp>
    </p:spTree>
    <p:extLst>
      <p:ext uri="{BB962C8B-B14F-4D97-AF65-F5344CB8AC3E}">
        <p14:creationId xmlns:p14="http://schemas.microsoft.com/office/powerpoint/2010/main" val="212568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7427354" cy="6740307"/>
          </a:xfrm>
          <a:prstGeom prst="rect">
            <a:avLst/>
          </a:prstGeom>
          <a:noFill/>
        </p:spPr>
        <p:txBody>
          <a:bodyPr wrap="none" rtlCol="0">
            <a:spAutoFit/>
          </a:bodyPr>
          <a:lstStyle/>
          <a:p>
            <a:r>
              <a:rPr lang="en-US" sz="7200" b="1" dirty="0" smtClean="0"/>
              <a:t>Out the BOX</a:t>
            </a:r>
            <a:r>
              <a:rPr lang="en-US" sz="4000" b="1" dirty="0" smtClean="0"/>
              <a:t>:</a:t>
            </a:r>
          </a:p>
          <a:p>
            <a:r>
              <a:rPr lang="en-US" sz="4000" b="1" i="1" u="sng" dirty="0" smtClean="0"/>
              <a:t>Migration</a:t>
            </a:r>
            <a:r>
              <a:rPr lang="en-US" sz="4000" b="1" dirty="0" smtClean="0"/>
              <a:t>:  </a:t>
            </a:r>
          </a:p>
          <a:p>
            <a:r>
              <a:rPr lang="en-US" sz="4000" b="1" dirty="0" smtClean="0"/>
              <a:t>movement through </a:t>
            </a:r>
          </a:p>
          <a:p>
            <a:r>
              <a:rPr lang="en-US" sz="4000" b="1" dirty="0" smtClean="0"/>
              <a:t>physical space</a:t>
            </a:r>
          </a:p>
          <a:p>
            <a:r>
              <a:rPr lang="en-US" sz="4000" b="1" i="1" u="sng" dirty="0" smtClean="0"/>
              <a:t>Political culture</a:t>
            </a:r>
            <a:r>
              <a:rPr lang="en-US" sz="4000" b="1" dirty="0" smtClean="0"/>
              <a:t>:  </a:t>
            </a:r>
          </a:p>
          <a:p>
            <a:r>
              <a:rPr lang="en-US" sz="4000" b="1" dirty="0" smtClean="0"/>
              <a:t>ideological and </a:t>
            </a:r>
          </a:p>
          <a:p>
            <a:r>
              <a:rPr lang="en-US" sz="4000" b="1" dirty="0" smtClean="0"/>
              <a:t>cultural change</a:t>
            </a:r>
          </a:p>
          <a:p>
            <a:r>
              <a:rPr lang="en-US" sz="4000" b="1" i="1" u="sng" dirty="0" smtClean="0"/>
              <a:t>Agency</a:t>
            </a:r>
            <a:r>
              <a:rPr lang="en-US" sz="4000" b="1" dirty="0" smtClean="0"/>
              <a:t>:</a:t>
            </a:r>
          </a:p>
          <a:p>
            <a:r>
              <a:rPr lang="en-US" sz="4000" b="1" dirty="0" smtClean="0"/>
              <a:t>Icons and paradigms</a:t>
            </a:r>
          </a:p>
          <a:p>
            <a:r>
              <a:rPr lang="en-US" sz="4000" b="1" dirty="0"/>
              <a:t>a</a:t>
            </a:r>
            <a:r>
              <a:rPr lang="en-US" sz="4000" b="1" dirty="0" smtClean="0"/>
              <a:t>s social movement infrastructure</a:t>
            </a:r>
            <a:endParaRPr lang="en-US" sz="4000" b="1" dirty="0"/>
          </a:p>
        </p:txBody>
      </p:sp>
      <p:pic>
        <p:nvPicPr>
          <p:cNvPr id="7170" name="Picture 2" descr="http://t1.gstatic.com/images?q=tbn:ANd9GcQLjOwpxEhI70xLmssH3PnDK972lsAO_BRdrL9Dh02Wm7JmNxB4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569" y="1066800"/>
            <a:ext cx="4401831"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6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encrypted-tbn1.gstatic.com/images?q=tbn:ANd9GcT9zdnM_8PMS4ln68kl7AQN5lS0ReSoOmEZe3knr4JhB1yVAq3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599"/>
            <a:ext cx="230505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QBigjFgSYFO1ce9U74r3Z_DXnBFWHk-wJnogM48jPIyfzSDjkL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014" y="76200"/>
            <a:ext cx="4607096" cy="3450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TyAWYUPYUnXSmDjQ3NWVObUYi6CIJYDXbyBpVE86CcIgZkXvhIPQ"/>
          <p:cNvPicPr>
            <a:picLocks noChangeAspect="1" noChangeArrowheads="1"/>
          </p:cNvPicPr>
          <p:nvPr/>
        </p:nvPicPr>
        <p:blipFill rotWithShape="1">
          <a:blip r:embed="rId4">
            <a:extLst>
              <a:ext uri="{28A0092B-C50C-407E-A947-70E740481C1C}">
                <a14:useLocalDpi xmlns:a14="http://schemas.microsoft.com/office/drawing/2010/main" val="0"/>
              </a:ext>
            </a:extLst>
          </a:blip>
          <a:srcRect l="5488" t="11846" r="3293" b="30129"/>
          <a:stretch/>
        </p:blipFill>
        <p:spPr bwMode="auto">
          <a:xfrm>
            <a:off x="4419601" y="4281050"/>
            <a:ext cx="4953000" cy="2424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769" y="-533400"/>
            <a:ext cx="3688431" cy="2000548"/>
          </a:xfrm>
          <a:prstGeom prst="rect">
            <a:avLst/>
          </a:prstGeom>
          <a:noFill/>
        </p:spPr>
        <p:txBody>
          <a:bodyPr wrap="square" rtlCol="0">
            <a:spAutoFit/>
          </a:bodyPr>
          <a:lstStyle/>
          <a:p>
            <a:r>
              <a:rPr lang="en-US" sz="2800" b="1" dirty="0" smtClean="0"/>
              <a:t> </a:t>
            </a:r>
          </a:p>
          <a:p>
            <a:r>
              <a:rPr lang="en-US" sz="4800" b="1" dirty="0" smtClean="0"/>
              <a:t>Marx, </a:t>
            </a:r>
            <a:r>
              <a:rPr lang="en-US" sz="4800" b="1" dirty="0"/>
              <a:t>C</a:t>
            </a:r>
            <a:r>
              <a:rPr lang="en-US" sz="4800" b="1" dirty="0" smtClean="0"/>
              <a:t>apital </a:t>
            </a:r>
          </a:p>
          <a:p>
            <a:r>
              <a:rPr lang="en-US" sz="4800" b="1" dirty="0" smtClean="0"/>
              <a:t>(1848, 1864)</a:t>
            </a:r>
            <a:endParaRPr lang="en-US" sz="4800" b="1" dirty="0"/>
          </a:p>
        </p:txBody>
      </p:sp>
      <p:sp>
        <p:nvSpPr>
          <p:cNvPr id="3" name="TextBox 2"/>
          <p:cNvSpPr txBox="1"/>
          <p:nvPr/>
        </p:nvSpPr>
        <p:spPr>
          <a:xfrm>
            <a:off x="5015429" y="3527078"/>
            <a:ext cx="3717043" cy="923330"/>
          </a:xfrm>
          <a:prstGeom prst="rect">
            <a:avLst/>
          </a:prstGeom>
          <a:noFill/>
        </p:spPr>
        <p:txBody>
          <a:bodyPr wrap="none" rtlCol="0">
            <a:spAutoFit/>
          </a:bodyPr>
          <a:lstStyle/>
          <a:p>
            <a:r>
              <a:rPr lang="en-US" b="1" dirty="0" smtClean="0"/>
              <a:t>Toward a theory of a new Box, </a:t>
            </a:r>
          </a:p>
          <a:p>
            <a:r>
              <a:rPr lang="en-US" b="1" dirty="0" smtClean="0"/>
              <a:t>a theory of historical development </a:t>
            </a:r>
          </a:p>
          <a:p>
            <a:r>
              <a:rPr lang="en-US" b="1" dirty="0" smtClean="0"/>
              <a:t>based on revolutionary class struggle</a:t>
            </a:r>
            <a:endParaRPr lang="en-US" b="1" dirty="0"/>
          </a:p>
        </p:txBody>
      </p:sp>
      <p:pic>
        <p:nvPicPr>
          <p:cNvPr id="1032" name="Picture 8" descr="https://encrypted-tbn1.gstatic.com/images?q=tbn:ANd9GcSEfhimAl7bEzRxig-dk9vHJtgTwl3XrS1oj9jYzP_odTTclN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23858"/>
            <a:ext cx="4256624" cy="37579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3.gstatic.com/images?q=tbn:ANd9GcSgh6bfHDvZHzfdvFvVtvX5ovN1yhpIdVFgcDLo1hvY9BP_OuP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447800"/>
            <a:ext cx="1669416" cy="146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856357"/>
            <a:ext cx="89154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Direct </a:t>
            </a:r>
            <a:r>
              <a:rPr kumimoji="0" lang="en-US" sz="2400" b="1" i="0" u="none" strike="noStrike" cap="none" normalizeH="0" baseline="0" dirty="0" smtClean="0">
                <a:ln>
                  <a:noFill/>
                </a:ln>
                <a:solidFill>
                  <a:schemeClr val="tx1"/>
                </a:solidFill>
                <a:effectLst/>
                <a:latin typeface="Arial" charset="0"/>
                <a:cs typeface="Arial" charset="0"/>
              </a:rPr>
              <a:t>slavery</a:t>
            </a:r>
            <a:r>
              <a:rPr kumimoji="0" lang="en-US" sz="2400" b="0" i="0" u="none" strike="noStrike" cap="none" normalizeH="0" baseline="0" dirty="0" smtClean="0">
                <a:ln>
                  <a:noFill/>
                </a:ln>
                <a:solidFill>
                  <a:schemeClr val="tx1"/>
                </a:solidFill>
                <a:effectLst/>
                <a:latin typeface="Arial" charset="0"/>
                <a:cs typeface="Arial" charset="0"/>
              </a:rPr>
              <a:t> is just as much the pivot of bourgeois industry as machinery, credits, etc. Without </a:t>
            </a:r>
            <a:r>
              <a:rPr kumimoji="0" lang="en-US" sz="2400" b="1" i="0" u="none" strike="noStrike" cap="none" normalizeH="0" baseline="0" dirty="0" smtClean="0">
                <a:ln>
                  <a:noFill/>
                </a:ln>
                <a:solidFill>
                  <a:schemeClr val="tx1"/>
                </a:solidFill>
                <a:effectLst/>
                <a:latin typeface="Arial" charset="0"/>
                <a:cs typeface="Arial" charset="0"/>
              </a:rPr>
              <a:t>slaver</a:t>
            </a:r>
            <a:r>
              <a:rPr kumimoji="0" lang="en-US" sz="2400" b="0" i="0" u="none" strike="noStrike" cap="none" normalizeH="0" baseline="0" dirty="0" smtClean="0">
                <a:ln>
                  <a:noFill/>
                </a:ln>
                <a:solidFill>
                  <a:schemeClr val="tx1"/>
                </a:solidFill>
                <a:effectLst/>
                <a:latin typeface="Arial" charset="0"/>
                <a:cs typeface="Arial" charset="0"/>
              </a:rPr>
              <a:t>y you have no cotton; without cotton you have no modern industry. It is </a:t>
            </a:r>
            <a:r>
              <a:rPr kumimoji="0" lang="en-US" sz="2400" b="1" i="0" u="none" strike="noStrike" cap="none" normalizeH="0" baseline="0" dirty="0" smtClean="0">
                <a:ln>
                  <a:noFill/>
                </a:ln>
                <a:solidFill>
                  <a:schemeClr val="tx1"/>
                </a:solidFill>
                <a:effectLst/>
                <a:latin typeface="Arial" charset="0"/>
                <a:cs typeface="Arial" charset="0"/>
              </a:rPr>
              <a:t>slavery</a:t>
            </a:r>
            <a:r>
              <a:rPr kumimoji="0" lang="en-US" sz="2400" b="0" i="0" u="none" strike="noStrike" cap="none" normalizeH="0" baseline="0" dirty="0" smtClean="0">
                <a:ln>
                  <a:noFill/>
                </a:ln>
                <a:solidFill>
                  <a:schemeClr val="tx1"/>
                </a:solidFill>
                <a:effectLst/>
                <a:latin typeface="Arial" charset="0"/>
                <a:cs typeface="Arial" charset="0"/>
              </a:rPr>
              <a:t> that has given the colonies their value; it is the colonies that have created world trade, and it is world trade that is the pre-condition of large-scale industry. Thus </a:t>
            </a:r>
            <a:r>
              <a:rPr kumimoji="0" lang="en-US" sz="2400" b="1" i="0" u="none" strike="noStrike" cap="none" normalizeH="0" baseline="0" dirty="0" smtClean="0">
                <a:ln>
                  <a:noFill/>
                </a:ln>
                <a:solidFill>
                  <a:schemeClr val="tx1"/>
                </a:solidFill>
                <a:effectLst/>
                <a:latin typeface="Arial" charset="0"/>
                <a:cs typeface="Arial" charset="0"/>
              </a:rPr>
              <a:t>slavery</a:t>
            </a:r>
            <a:r>
              <a:rPr kumimoji="0" lang="en-US" sz="2400" b="0" i="0" u="none" strike="noStrike" cap="none" normalizeH="0" baseline="0" dirty="0" smtClean="0">
                <a:ln>
                  <a:noFill/>
                </a:ln>
                <a:solidFill>
                  <a:schemeClr val="tx1"/>
                </a:solidFill>
                <a:effectLst/>
                <a:latin typeface="Arial" charset="0"/>
                <a:cs typeface="Arial" charset="0"/>
              </a:rPr>
              <a:t> is an economic category of the greatest importance.  Without </a:t>
            </a:r>
            <a:r>
              <a:rPr kumimoji="0" lang="en-US" sz="2400" b="1" i="0" u="none" strike="noStrike" cap="none" normalizeH="0" baseline="0" dirty="0" smtClean="0">
                <a:ln>
                  <a:noFill/>
                </a:ln>
                <a:solidFill>
                  <a:schemeClr val="tx1"/>
                </a:solidFill>
                <a:effectLst/>
                <a:latin typeface="Arial" charset="0"/>
                <a:cs typeface="Arial" charset="0"/>
              </a:rPr>
              <a:t>slavery</a:t>
            </a:r>
            <a:r>
              <a:rPr kumimoji="0" lang="en-US" sz="2400" b="0" i="0" u="none" strike="noStrike" cap="none" normalizeH="0" baseline="0" dirty="0" smtClean="0">
                <a:ln>
                  <a:noFill/>
                </a:ln>
                <a:solidFill>
                  <a:schemeClr val="tx1"/>
                </a:solidFill>
                <a:effectLst/>
                <a:latin typeface="Arial" charset="0"/>
                <a:cs typeface="Arial" charset="0"/>
              </a:rPr>
              <a:t> North America, the most progressive of countries, would be transformed into a patriarchal country. Wipe out North America from the map of the world, and you will have anarchy--the complete decay of modern commerce and civilization. Cause </a:t>
            </a:r>
            <a:r>
              <a:rPr kumimoji="0" lang="en-US" sz="2400" b="1" i="0" u="none" strike="noStrike" cap="none" normalizeH="0" baseline="0" dirty="0" smtClean="0">
                <a:ln>
                  <a:noFill/>
                </a:ln>
                <a:solidFill>
                  <a:schemeClr val="tx1"/>
                </a:solidFill>
                <a:effectLst/>
                <a:latin typeface="Arial" charset="0"/>
                <a:cs typeface="Arial" charset="0"/>
              </a:rPr>
              <a:t>slavery</a:t>
            </a:r>
            <a:r>
              <a:rPr kumimoji="0" lang="en-US" sz="2400" b="0" i="0" u="none" strike="noStrike" cap="none" normalizeH="0" baseline="0" dirty="0" smtClean="0">
                <a:ln>
                  <a:noFill/>
                </a:ln>
                <a:solidFill>
                  <a:schemeClr val="tx1"/>
                </a:solidFill>
                <a:effectLst/>
                <a:latin typeface="Arial" charset="0"/>
                <a:cs typeface="Arial" charset="0"/>
              </a:rPr>
              <a:t> to disappear and you will have wiped America off the map of nations. Thus </a:t>
            </a:r>
            <a:r>
              <a:rPr kumimoji="0" lang="en-US" sz="2400" b="1" i="0" u="none" strike="noStrike" cap="none" normalizeH="0" baseline="0" dirty="0" smtClean="0">
                <a:ln>
                  <a:noFill/>
                </a:ln>
                <a:solidFill>
                  <a:schemeClr val="tx1"/>
                </a:solidFill>
                <a:effectLst/>
                <a:latin typeface="Arial" charset="0"/>
                <a:cs typeface="Arial" charset="0"/>
              </a:rPr>
              <a:t>slavery</a:t>
            </a:r>
            <a:r>
              <a:rPr kumimoji="0" lang="en-US" sz="2400" b="0" i="0" u="none" strike="noStrike" cap="none" normalizeH="0" baseline="0" dirty="0" smtClean="0">
                <a:ln>
                  <a:noFill/>
                </a:ln>
                <a:solidFill>
                  <a:schemeClr val="tx1"/>
                </a:solidFill>
                <a:effectLst/>
                <a:latin typeface="Arial" charset="0"/>
                <a:cs typeface="Arial" charset="0"/>
              </a:rPr>
              <a:t>, because it is an economic category, has always existed among the institutions of the peoples. Modern nations have been able only to disguise </a:t>
            </a:r>
            <a:r>
              <a:rPr kumimoji="0" lang="en-US" sz="2400" b="1" i="0" u="none" strike="noStrike" cap="none" normalizeH="0" baseline="0" dirty="0" smtClean="0">
                <a:ln>
                  <a:noFill/>
                </a:ln>
                <a:solidFill>
                  <a:schemeClr val="tx1"/>
                </a:solidFill>
                <a:effectLst/>
                <a:latin typeface="Arial" charset="0"/>
                <a:cs typeface="Arial" charset="0"/>
              </a:rPr>
              <a:t>slavery</a:t>
            </a:r>
            <a:r>
              <a:rPr kumimoji="0" lang="en-US" sz="2400" b="0" i="0" u="none" strike="noStrike" cap="none" normalizeH="0" baseline="0" dirty="0" smtClean="0">
                <a:ln>
                  <a:noFill/>
                </a:ln>
                <a:solidFill>
                  <a:schemeClr val="tx1"/>
                </a:solidFill>
                <a:effectLst/>
                <a:latin typeface="Arial" charset="0"/>
                <a:cs typeface="Arial" charset="0"/>
              </a:rPr>
              <a:t> in their own countries, but they have imposed it without disguise upon the New World.  (Marx)</a:t>
            </a:r>
          </a:p>
        </p:txBody>
      </p:sp>
      <p:sp>
        <p:nvSpPr>
          <p:cNvPr id="4" name="TextBox 3"/>
          <p:cNvSpPr txBox="1"/>
          <p:nvPr/>
        </p:nvSpPr>
        <p:spPr>
          <a:xfrm>
            <a:off x="62116" y="228600"/>
            <a:ext cx="9158084" cy="523220"/>
          </a:xfrm>
          <a:prstGeom prst="rect">
            <a:avLst/>
          </a:prstGeom>
          <a:noFill/>
        </p:spPr>
        <p:txBody>
          <a:bodyPr wrap="none" rtlCol="0">
            <a:spAutoFit/>
          </a:bodyPr>
          <a:lstStyle/>
          <a:p>
            <a:r>
              <a:rPr lang="en-US" sz="2800" b="1" u="sng" dirty="0" smtClean="0"/>
              <a:t>Foundation of modern industry is exploitation of Black labor</a:t>
            </a:r>
            <a:endParaRPr lang="en-US" sz="2800" b="1" u="sng" dirty="0"/>
          </a:p>
        </p:txBody>
      </p:sp>
    </p:spTree>
    <p:extLst>
      <p:ext uri="{BB962C8B-B14F-4D97-AF65-F5344CB8AC3E}">
        <p14:creationId xmlns:p14="http://schemas.microsoft.com/office/powerpoint/2010/main" val="164683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9067800" cy="2560701"/>
          </a:xfrm>
          <a:prstGeom prst="rect">
            <a:avLst/>
          </a:prstGeom>
        </p:spPr>
        <p:txBody>
          <a:bodyPr wrap="square">
            <a:spAutoFit/>
          </a:bodyPr>
          <a:lstStyle/>
          <a:p>
            <a:pPr>
              <a:lnSpc>
                <a:spcPct val="80000"/>
              </a:lnSpc>
            </a:pPr>
            <a:r>
              <a:rPr lang="en-US" sz="2000" u="sng" dirty="0" smtClean="0"/>
              <a:t>SOCIALISM</a:t>
            </a:r>
            <a:r>
              <a:rPr lang="en-US" sz="2000" dirty="0" smtClean="0"/>
              <a:t> - A society </a:t>
            </a:r>
            <a:r>
              <a:rPr lang="en-US" sz="2000" b="1" i="1" dirty="0" smtClean="0"/>
              <a:t>run by the working class</a:t>
            </a:r>
            <a:r>
              <a:rPr lang="en-US" sz="2000" dirty="0" smtClean="0"/>
              <a:t> (i.e., proletariat) rather than </a:t>
            </a:r>
            <a:r>
              <a:rPr lang="en-US" sz="2000" b="1" i="1" dirty="0" smtClean="0"/>
              <a:t>the bourgeoisie </a:t>
            </a:r>
            <a:r>
              <a:rPr lang="en-US" sz="2000" dirty="0" smtClean="0"/>
              <a:t>(i.e., capitalists). The state machine is used to defend working class interests against those who still have wealth or power and who will attempt to return society to the capitalist system and bourgeois rule. Socialism is the </a:t>
            </a:r>
            <a:r>
              <a:rPr lang="en-US" sz="2000" b="1" i="1" dirty="0" smtClean="0"/>
              <a:t>period of transition</a:t>
            </a:r>
            <a:r>
              <a:rPr lang="en-US" sz="2000" dirty="0" smtClean="0"/>
              <a:t> between the </a:t>
            </a:r>
            <a:r>
              <a:rPr lang="en-US" sz="2000" b="1" i="1" dirty="0" smtClean="0"/>
              <a:t>overthrow of bourgeois rule</a:t>
            </a:r>
            <a:r>
              <a:rPr lang="en-US" sz="2000" dirty="0" smtClean="0"/>
              <a:t> and the development of a classless, communist society.  </a:t>
            </a:r>
            <a:r>
              <a:rPr lang="en-US" sz="2000" u="sng" dirty="0" smtClean="0"/>
              <a:t>COMMUNISM</a:t>
            </a:r>
            <a:r>
              <a:rPr lang="en-US" sz="2000" dirty="0" smtClean="0"/>
              <a:t> - A </a:t>
            </a:r>
            <a:r>
              <a:rPr lang="en-US" sz="2000" b="1" i="1" dirty="0" smtClean="0"/>
              <a:t>classless society</a:t>
            </a:r>
            <a:r>
              <a:rPr lang="en-US" sz="2000" dirty="0" smtClean="0"/>
              <a:t> with no exploitation. No state machine used by one section of the population to oppress another section. No need for professional armies or police forces. No use of production for profit or exchange. Society runs in accord with the principle: </a:t>
            </a:r>
            <a:r>
              <a:rPr lang="en-US" sz="2000" b="1" i="1" dirty="0" smtClean="0"/>
              <a:t>From each according to his ability, to each according to his need.</a:t>
            </a:r>
            <a:r>
              <a:rPr lang="en-US" sz="2000" dirty="0" smtClean="0"/>
              <a:t> </a:t>
            </a:r>
            <a:endParaRPr lang="en-US" sz="2000" dirty="0"/>
          </a:p>
        </p:txBody>
      </p:sp>
      <p:pic>
        <p:nvPicPr>
          <p:cNvPr id="3076" name="Picture 4" descr="https://encrypted-tbn1.gstatic.com/images?q=tbn:ANd9GcQ0t5VbfXpya0FN8LZpZQM9ApM8xoGA1Nhto_x3LwW66sfRqMj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90" y="2722817"/>
            <a:ext cx="8614709" cy="409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3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SQIS6MpPjI2pJlTFDVH31QF9ZkQODZa58h3GUWq1bgymWQaXxy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0261"/>
            <a:ext cx="5839082" cy="6004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SnjttzESLmVoJAEMNP8S8A1xQXWNBhJRQzwAEM7YQU6UWPosdb"/>
          <p:cNvPicPr>
            <a:picLocks noChangeAspect="1" noChangeArrowheads="1"/>
          </p:cNvPicPr>
          <p:nvPr/>
        </p:nvPicPr>
        <p:blipFill rotWithShape="1">
          <a:blip r:embed="rId3">
            <a:extLst>
              <a:ext uri="{28A0092B-C50C-407E-A947-70E740481C1C}">
                <a14:useLocalDpi xmlns:a14="http://schemas.microsoft.com/office/drawing/2010/main" val="0"/>
              </a:ext>
            </a:extLst>
          </a:blip>
          <a:srcRect r="35569" b="13045"/>
          <a:stretch/>
        </p:blipFill>
        <p:spPr bwMode="auto">
          <a:xfrm>
            <a:off x="6096000" y="-76200"/>
            <a:ext cx="2945201" cy="64000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6258580"/>
            <a:ext cx="6419963" cy="523220"/>
          </a:xfrm>
          <a:prstGeom prst="rect">
            <a:avLst/>
          </a:prstGeom>
          <a:noFill/>
        </p:spPr>
        <p:txBody>
          <a:bodyPr wrap="none" rtlCol="0">
            <a:spAutoFit/>
          </a:bodyPr>
          <a:lstStyle/>
          <a:p>
            <a:r>
              <a:rPr lang="en-US" sz="2800" b="1" dirty="0" smtClean="0"/>
              <a:t>The people united will never be defeated!</a:t>
            </a:r>
            <a:endParaRPr lang="en-US" sz="2800" b="1" dirty="0"/>
          </a:p>
        </p:txBody>
      </p:sp>
      <p:sp>
        <p:nvSpPr>
          <p:cNvPr id="3" name="TextBox 2"/>
          <p:cNvSpPr txBox="1"/>
          <p:nvPr/>
        </p:nvSpPr>
        <p:spPr>
          <a:xfrm>
            <a:off x="76200" y="0"/>
            <a:ext cx="6242158" cy="615553"/>
          </a:xfrm>
          <a:prstGeom prst="rect">
            <a:avLst/>
          </a:prstGeom>
          <a:noFill/>
        </p:spPr>
        <p:txBody>
          <a:bodyPr wrap="none" rtlCol="0">
            <a:spAutoFit/>
          </a:bodyPr>
          <a:lstStyle/>
          <a:p>
            <a:r>
              <a:rPr lang="en-US" sz="3400" b="1" dirty="0" smtClean="0"/>
              <a:t>Black and White, Unite and Fight!</a:t>
            </a:r>
            <a:endParaRPr lang="en-US" sz="3400" b="1" dirty="0"/>
          </a:p>
        </p:txBody>
      </p:sp>
    </p:spTree>
    <p:extLst>
      <p:ext uri="{BB962C8B-B14F-4D97-AF65-F5344CB8AC3E}">
        <p14:creationId xmlns:p14="http://schemas.microsoft.com/office/powerpoint/2010/main" val="1646832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SbNiZzzhvfdH7SSfmw-zs1iNC5opv4NmP7htfbU0-En26luYQ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575" y="0"/>
            <a:ext cx="51744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QRkIb7qK8UmL9PlX-k8WWZyMi_QdE7-4Pm_NH_egDXuGpywf6n"/>
          <p:cNvPicPr>
            <a:picLocks noChangeAspect="1" noChangeArrowheads="1"/>
          </p:cNvPicPr>
          <p:nvPr/>
        </p:nvPicPr>
        <p:blipFill rotWithShape="1">
          <a:blip r:embed="rId3">
            <a:extLst>
              <a:ext uri="{28A0092B-C50C-407E-A947-70E740481C1C}">
                <a14:useLocalDpi xmlns:a14="http://schemas.microsoft.com/office/drawing/2010/main" val="0"/>
              </a:ext>
            </a:extLst>
          </a:blip>
          <a:srcRect l="14686"/>
          <a:stretch/>
        </p:blipFill>
        <p:spPr bwMode="auto">
          <a:xfrm>
            <a:off x="76200" y="1676400"/>
            <a:ext cx="3810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4674275"/>
            <a:ext cx="8915400" cy="2031325"/>
          </a:xfrm>
          <a:prstGeom prst="rect">
            <a:avLst/>
          </a:prstGeom>
        </p:spPr>
        <p:txBody>
          <a:bodyPr wrap="square">
            <a:spAutoFit/>
          </a:bodyPr>
          <a:lstStyle/>
          <a:p>
            <a:r>
              <a:rPr lang="en-US" b="1" dirty="0" smtClean="0"/>
              <a:t>“Monopolies</a:t>
            </a:r>
            <a:r>
              <a:rPr lang="en-US" b="1" dirty="0" smtClean="0"/>
              <a:t>, oligarchy, the striving for domination and not for freedom, the exploitation of an increasing number of small or weak nations by a handful of the richest or most powerful nations — all these have given birth to those distinctive characteristics of imperialism which compel us to define it as parasitic or decaying capitalism….</a:t>
            </a:r>
            <a:r>
              <a:rPr lang="en-US" dirty="0" smtClean="0"/>
              <a:t> </a:t>
            </a:r>
            <a:r>
              <a:rPr lang="en-US" b="1" dirty="0" smtClean="0"/>
              <a:t>When nine-tenths of Africa had been seized (by 1900), when the whole world had been divided up, there was inevitably ushered in the era of monopoly possession of colonies and, consequently, of particularly intense struggle for the division and the </a:t>
            </a:r>
            <a:r>
              <a:rPr lang="en-US" b="1" dirty="0" err="1" smtClean="0"/>
              <a:t>redivision</a:t>
            </a:r>
            <a:r>
              <a:rPr lang="en-US" b="1" dirty="0" smtClean="0"/>
              <a:t> of the world</a:t>
            </a:r>
            <a:r>
              <a:rPr lang="en-US" b="1" dirty="0" smtClean="0"/>
              <a:t>.” </a:t>
            </a:r>
            <a:endParaRPr lang="en-US" b="1" dirty="0"/>
          </a:p>
        </p:txBody>
      </p:sp>
      <p:sp>
        <p:nvSpPr>
          <p:cNvPr id="4" name="Rectangle 3"/>
          <p:cNvSpPr/>
          <p:nvPr/>
        </p:nvSpPr>
        <p:spPr>
          <a:xfrm>
            <a:off x="182383" y="0"/>
            <a:ext cx="3551417" cy="1631216"/>
          </a:xfrm>
          <a:prstGeom prst="rect">
            <a:avLst/>
          </a:prstGeom>
        </p:spPr>
        <p:txBody>
          <a:bodyPr wrap="square">
            <a:spAutoFit/>
          </a:bodyPr>
          <a:lstStyle/>
          <a:p>
            <a:r>
              <a:rPr lang="en-US" sz="2000" b="1" dirty="0" smtClean="0"/>
              <a:t>“It </a:t>
            </a:r>
            <a:r>
              <a:rPr lang="en-US" sz="2000" b="1" dirty="0" smtClean="0"/>
              <a:t>is the duty of the revolution to put an end to compromise, and to put an end to compromise means taking the path of socialist revolution</a:t>
            </a:r>
            <a:r>
              <a:rPr lang="en-US" sz="2000" b="1" dirty="0" smtClean="0"/>
              <a:t>.”</a:t>
            </a:r>
            <a:endParaRPr lang="en-US" sz="2000" b="1" dirty="0"/>
          </a:p>
        </p:txBody>
      </p:sp>
      <p:sp>
        <p:nvSpPr>
          <p:cNvPr id="5" name="Rectangle 4"/>
          <p:cNvSpPr/>
          <p:nvPr/>
        </p:nvSpPr>
        <p:spPr>
          <a:xfrm>
            <a:off x="3962400" y="3244334"/>
            <a:ext cx="5105400" cy="1446550"/>
          </a:xfrm>
          <a:prstGeom prst="rect">
            <a:avLst/>
          </a:prstGeom>
        </p:spPr>
        <p:txBody>
          <a:bodyPr wrap="square">
            <a:spAutoFit/>
          </a:bodyPr>
          <a:lstStyle/>
          <a:p>
            <a:pPr algn="ctr"/>
            <a:r>
              <a:rPr lang="en-US" sz="4400" b="1" dirty="0" smtClean="0"/>
              <a:t>The goal of socialism </a:t>
            </a:r>
          </a:p>
          <a:p>
            <a:pPr algn="ctr"/>
            <a:r>
              <a:rPr lang="en-US" sz="4400" b="1" dirty="0" smtClean="0"/>
              <a:t>is communism. </a:t>
            </a:r>
            <a:endParaRPr lang="en-US" sz="4400" b="1" dirty="0"/>
          </a:p>
        </p:txBody>
      </p:sp>
      <p:sp>
        <p:nvSpPr>
          <p:cNvPr id="6" name="TextBox 5"/>
          <p:cNvSpPr txBox="1"/>
          <p:nvPr/>
        </p:nvSpPr>
        <p:spPr>
          <a:xfrm>
            <a:off x="6705600" y="6248400"/>
            <a:ext cx="2287806" cy="584775"/>
          </a:xfrm>
          <a:prstGeom prst="rect">
            <a:avLst/>
          </a:prstGeom>
          <a:noFill/>
        </p:spPr>
        <p:txBody>
          <a:bodyPr wrap="none" rtlCol="0">
            <a:spAutoFit/>
          </a:bodyPr>
          <a:lstStyle/>
          <a:p>
            <a:r>
              <a:rPr lang="en-US" sz="3200" b="1" dirty="0" smtClean="0"/>
              <a:t>Lenin (1917)</a:t>
            </a:r>
            <a:endParaRPr lang="en-US" sz="3200" b="1" dirty="0"/>
          </a:p>
        </p:txBody>
      </p:sp>
    </p:spTree>
    <p:extLst>
      <p:ext uri="{BB962C8B-B14F-4D97-AF65-F5344CB8AC3E}">
        <p14:creationId xmlns:p14="http://schemas.microsoft.com/office/powerpoint/2010/main" val="1246612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3150</TotalTime>
  <Words>1218</Words>
  <Application>Microsoft Office PowerPoint</Application>
  <PresentationFormat>On-screen Show (4:3)</PresentationFormat>
  <Paragraphs>114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mcworter</dc:creator>
  <cp:lastModifiedBy>mcworter</cp:lastModifiedBy>
  <cp:revision>58</cp:revision>
  <cp:lastPrinted>2012-11-13T14:01:40Z</cp:lastPrinted>
  <dcterms:created xsi:type="dcterms:W3CDTF">2012-11-09T20:26:19Z</dcterms:created>
  <dcterms:modified xsi:type="dcterms:W3CDTF">2012-11-13T14:27:50Z</dcterms:modified>
</cp:coreProperties>
</file>